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2" r:id="rId1"/>
  </p:sldMasterIdLst>
  <p:notesMasterIdLst>
    <p:notesMasterId r:id="rId55"/>
  </p:notesMasterIdLst>
  <p:handoutMasterIdLst>
    <p:handoutMasterId r:id="rId56"/>
  </p:handoutMasterIdLst>
  <p:sldIdLst>
    <p:sldId id="256" r:id="rId2"/>
    <p:sldId id="290" r:id="rId3"/>
    <p:sldId id="311" r:id="rId4"/>
    <p:sldId id="370" r:id="rId5"/>
    <p:sldId id="340" r:id="rId6"/>
    <p:sldId id="341" r:id="rId7"/>
    <p:sldId id="371" r:id="rId8"/>
    <p:sldId id="372" r:id="rId9"/>
    <p:sldId id="391" r:id="rId10"/>
    <p:sldId id="392" r:id="rId11"/>
    <p:sldId id="350" r:id="rId12"/>
    <p:sldId id="351" r:id="rId13"/>
    <p:sldId id="387" r:id="rId14"/>
    <p:sldId id="388" r:id="rId15"/>
    <p:sldId id="386" r:id="rId16"/>
    <p:sldId id="373" r:id="rId17"/>
    <p:sldId id="352" r:id="rId18"/>
    <p:sldId id="353" r:id="rId19"/>
    <p:sldId id="380" r:id="rId20"/>
    <p:sldId id="381" r:id="rId21"/>
    <p:sldId id="389" r:id="rId22"/>
    <p:sldId id="354" r:id="rId23"/>
    <p:sldId id="382" r:id="rId24"/>
    <p:sldId id="342" r:id="rId25"/>
    <p:sldId id="390" r:id="rId26"/>
    <p:sldId id="384" r:id="rId27"/>
    <p:sldId id="385" r:id="rId28"/>
    <p:sldId id="383" r:id="rId29"/>
    <p:sldId id="393" r:id="rId30"/>
    <p:sldId id="355" r:id="rId31"/>
    <p:sldId id="396" r:id="rId32"/>
    <p:sldId id="394" r:id="rId33"/>
    <p:sldId id="395" r:id="rId34"/>
    <p:sldId id="397" r:id="rId35"/>
    <p:sldId id="356" r:id="rId36"/>
    <p:sldId id="357" r:id="rId37"/>
    <p:sldId id="358" r:id="rId38"/>
    <p:sldId id="359" r:id="rId39"/>
    <p:sldId id="401" r:id="rId40"/>
    <p:sldId id="398" r:id="rId41"/>
    <p:sldId id="360" r:id="rId42"/>
    <p:sldId id="361" r:id="rId43"/>
    <p:sldId id="399" r:id="rId44"/>
    <p:sldId id="375" r:id="rId45"/>
    <p:sldId id="376" r:id="rId46"/>
    <p:sldId id="364" r:id="rId47"/>
    <p:sldId id="365" r:id="rId48"/>
    <p:sldId id="400" r:id="rId49"/>
    <p:sldId id="366" r:id="rId50"/>
    <p:sldId id="367" r:id="rId51"/>
    <p:sldId id="368" r:id="rId52"/>
    <p:sldId id="369" r:id="rId53"/>
    <p:sldId id="339" r:id="rId54"/>
  </p:sldIdLst>
  <p:sldSz cx="9144000" cy="6858000" type="screen4x3"/>
  <p:notesSz cx="6735763" cy="98663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4" pos="249" userDrawn="1">
          <p15:clr>
            <a:srgbClr val="A4A3A4"/>
          </p15:clr>
        </p15:guide>
        <p15:guide id="6" orient="horz" pos="456" userDrawn="1">
          <p15:clr>
            <a:srgbClr val="A4A3A4"/>
          </p15:clr>
        </p15:guide>
        <p15:guide id="7" orient="horz" pos="3929" userDrawn="1">
          <p15:clr>
            <a:srgbClr val="A4A3A4"/>
          </p15:clr>
        </p15:guide>
        <p15:guide id="8" pos="5329" userDrawn="1">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7698D4"/>
    <a:srgbClr val="54B6F2"/>
    <a:srgbClr val="FFFFFF"/>
    <a:srgbClr val="FA9622"/>
    <a:srgbClr val="008ACA"/>
    <a:srgbClr val="ECA132"/>
    <a:srgbClr val="F09252"/>
    <a:srgbClr val="DEA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38" autoAdjust="0"/>
    <p:restoredTop sz="94660"/>
  </p:normalViewPr>
  <p:slideViewPr>
    <p:cSldViewPr snapToGrid="0" showGuides="1">
      <p:cViewPr varScale="1">
        <p:scale>
          <a:sx n="73" d="100"/>
          <a:sy n="73" d="100"/>
        </p:scale>
        <p:origin x="-1242" y="-102"/>
      </p:cViewPr>
      <p:guideLst>
        <p:guide orient="horz" pos="456"/>
        <p:guide orient="horz" pos="3929"/>
        <p:guide pos="249"/>
        <p:guide pos="5329"/>
      </p:guideLst>
    </p:cSldViewPr>
  </p:slideViewPr>
  <p:notesTextViewPr>
    <p:cViewPr>
      <p:scale>
        <a:sx n="1" d="1"/>
        <a:sy n="1" d="1"/>
      </p:scale>
      <p:origin x="0" y="0"/>
    </p:cViewPr>
  </p:notesTextViewPr>
  <p:sorterViewPr>
    <p:cViewPr varScale="1">
      <p:scale>
        <a:sx n="1" d="1"/>
        <a:sy n="1" d="1"/>
      </p:scale>
      <p:origin x="0" y="0"/>
    </p:cViewPr>
  </p:sorterViewPr>
  <p:notesViewPr>
    <p:cSldViewPr snapToGrid="0" showGuides="1">
      <p:cViewPr varScale="1">
        <p:scale>
          <a:sx n="49" d="100"/>
          <a:sy n="49" d="100"/>
        </p:scale>
        <p:origin x="2668" y="52"/>
      </p:cViewPr>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13C02E59-4265-49CC-9D98-572E1691D9EC}"/>
              </a:ext>
            </a:extLst>
          </p:cNvPr>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xmlns="" id="{8BE5E24F-721A-4439-A965-BAE222502E0D}"/>
              </a:ext>
            </a:extLst>
          </p:cNvPr>
          <p:cNvSpPr>
            <a:spLocks noGrp="1"/>
          </p:cNvSpPr>
          <p:nvPr>
            <p:ph type="dt" sz="quarter" idx="1"/>
          </p:nvPr>
        </p:nvSpPr>
        <p:spPr>
          <a:xfrm>
            <a:off x="3815373" y="0"/>
            <a:ext cx="2918831" cy="495029"/>
          </a:xfrm>
          <a:prstGeom prst="rect">
            <a:avLst/>
          </a:prstGeom>
        </p:spPr>
        <p:txBody>
          <a:bodyPr vert="horz" lIns="91440" tIns="45720" rIns="91440" bIns="45720" rtlCol="0"/>
          <a:lstStyle>
            <a:lvl1pPr algn="r">
              <a:defRPr sz="1200"/>
            </a:lvl1pPr>
          </a:lstStyle>
          <a:p>
            <a:fld id="{AACC36ED-5590-48A1-9A1B-C2AF6F45B339}" type="datetimeFigureOut">
              <a:rPr lang="en-US" smtClean="0"/>
              <a:pPr/>
              <a:t>15-Jun-19</a:t>
            </a:fld>
            <a:endParaRPr lang="en-US"/>
          </a:p>
        </p:txBody>
      </p:sp>
      <p:sp>
        <p:nvSpPr>
          <p:cNvPr id="4" name="Footer Placeholder 3">
            <a:extLst>
              <a:ext uri="{FF2B5EF4-FFF2-40B4-BE49-F238E27FC236}">
                <a16:creationId xmlns:a16="http://schemas.microsoft.com/office/drawing/2014/main" xmlns="" id="{6E9D6FE8-3A75-46D5-922A-5816924ADA36}"/>
              </a:ext>
            </a:extLst>
          </p:cNvPr>
          <p:cNvSpPr>
            <a:spLocks noGrp="1"/>
          </p:cNvSpPr>
          <p:nvPr>
            <p:ph type="ftr" sz="quarter" idx="2"/>
          </p:nvPr>
        </p:nvSpPr>
        <p:spPr>
          <a:xfrm>
            <a:off x="0" y="9371286"/>
            <a:ext cx="2918831" cy="49502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xmlns="" id="{96FB11FB-DD13-4A17-B8C8-7286206966AD}"/>
              </a:ext>
            </a:extLst>
          </p:cNvPr>
          <p:cNvSpPr>
            <a:spLocks noGrp="1"/>
          </p:cNvSpPr>
          <p:nvPr>
            <p:ph type="sldNum" sz="quarter" idx="3"/>
          </p:nvPr>
        </p:nvSpPr>
        <p:spPr>
          <a:xfrm>
            <a:off x="3815373" y="9371286"/>
            <a:ext cx="2918831" cy="495028"/>
          </a:xfrm>
          <a:prstGeom prst="rect">
            <a:avLst/>
          </a:prstGeom>
        </p:spPr>
        <p:txBody>
          <a:bodyPr vert="horz" lIns="91440" tIns="45720" rIns="91440" bIns="45720" rtlCol="0" anchor="b"/>
          <a:lstStyle>
            <a:lvl1pPr algn="r">
              <a:defRPr sz="1200"/>
            </a:lvl1pPr>
          </a:lstStyle>
          <a:p>
            <a:fld id="{3D37D7F7-6BCB-432B-B317-6F8ECA31AC5A}" type="slidenum">
              <a:rPr lang="en-US" smtClean="0"/>
              <a:pPr/>
              <a:t>‹#›</a:t>
            </a:fld>
            <a:endParaRPr lang="en-US"/>
          </a:p>
        </p:txBody>
      </p:sp>
    </p:spTree>
    <p:extLst>
      <p:ext uri="{BB962C8B-B14F-4D97-AF65-F5344CB8AC3E}">
        <p14:creationId xmlns:p14="http://schemas.microsoft.com/office/powerpoint/2010/main" xmlns="" val="41702674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2CE6658E-1612-4A56-B34D-B79C154DD1D2}" type="datetimeFigureOut">
              <a:rPr lang="en-US" smtClean="0"/>
              <a:pPr/>
              <a:t>15-Jun-19</a:t>
            </a:fld>
            <a:endParaRPr lang="en-US"/>
          </a:p>
        </p:txBody>
      </p:sp>
      <p:sp>
        <p:nvSpPr>
          <p:cNvPr id="4" name="Slide Image Placeholder 3"/>
          <p:cNvSpPr>
            <a:spLocks noGrp="1" noRot="1" noChangeAspect="1"/>
          </p:cNvSpPr>
          <p:nvPr>
            <p:ph type="sldImg" idx="2"/>
          </p:nvPr>
        </p:nvSpPr>
        <p:spPr>
          <a:xfrm>
            <a:off x="1149350" y="1233488"/>
            <a:ext cx="4437063" cy="3328987"/>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2EFA023D-0874-4BFD-AE59-040564A9E024}" type="slidenum">
              <a:rPr lang="en-US" smtClean="0"/>
              <a:pPr/>
              <a:t>‹#›</a:t>
            </a:fld>
            <a:endParaRPr lang="en-US"/>
          </a:p>
        </p:txBody>
      </p:sp>
    </p:spTree>
    <p:extLst>
      <p:ext uri="{BB962C8B-B14F-4D97-AF65-F5344CB8AC3E}">
        <p14:creationId xmlns:p14="http://schemas.microsoft.com/office/powerpoint/2010/main" xmlns="" val="14302520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en-IN"/>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IN"/>
          </a:p>
        </p:txBody>
      </p:sp>
      <p:sp>
        <p:nvSpPr>
          <p:cNvPr id="4" name="TextBox 3"/>
          <p:cNvSpPr txBox="1"/>
          <p:nvPr userDrawn="1"/>
        </p:nvSpPr>
        <p:spPr>
          <a:xfrm>
            <a:off x="7797800" y="6324600"/>
            <a:ext cx="1346200" cy="276999"/>
          </a:xfrm>
          <a:prstGeom prst="rect">
            <a:avLst/>
          </a:prstGeom>
          <a:noFill/>
        </p:spPr>
        <p:txBody>
          <a:bodyPr wrap="square" rtlCol="0">
            <a:spAutoFit/>
          </a:bodyPr>
          <a:lstStyle/>
          <a:p>
            <a:r>
              <a:rPr lang="en-US" sz="1200" dirty="0"/>
              <a:t>CA Sajjan Kanodia</a:t>
            </a:r>
          </a:p>
        </p:txBody>
      </p:sp>
    </p:spTree>
    <p:extLst>
      <p:ext uri="{BB962C8B-B14F-4D97-AF65-F5344CB8AC3E}">
        <p14:creationId xmlns:p14="http://schemas.microsoft.com/office/powerpoint/2010/main" xmlns="" val="3977630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Box 3"/>
          <p:cNvSpPr txBox="1"/>
          <p:nvPr userDrawn="1"/>
        </p:nvSpPr>
        <p:spPr>
          <a:xfrm>
            <a:off x="7797800" y="6324600"/>
            <a:ext cx="1346200" cy="276999"/>
          </a:xfrm>
          <a:prstGeom prst="rect">
            <a:avLst/>
          </a:prstGeom>
          <a:noFill/>
        </p:spPr>
        <p:txBody>
          <a:bodyPr wrap="square" rtlCol="0">
            <a:spAutoFit/>
          </a:bodyPr>
          <a:lstStyle/>
          <a:p>
            <a:r>
              <a:rPr lang="en-US" sz="1200" dirty="0"/>
              <a:t>CA Sajjan Kanodia</a:t>
            </a:r>
          </a:p>
        </p:txBody>
      </p:sp>
    </p:spTree>
    <p:extLst>
      <p:ext uri="{BB962C8B-B14F-4D97-AF65-F5344CB8AC3E}">
        <p14:creationId xmlns:p14="http://schemas.microsoft.com/office/powerpoint/2010/main" xmlns="" val="27702656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IN"/>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Box 3"/>
          <p:cNvSpPr txBox="1"/>
          <p:nvPr userDrawn="1"/>
        </p:nvSpPr>
        <p:spPr>
          <a:xfrm>
            <a:off x="7797800" y="6324600"/>
            <a:ext cx="1346200" cy="276999"/>
          </a:xfrm>
          <a:prstGeom prst="rect">
            <a:avLst/>
          </a:prstGeom>
          <a:noFill/>
        </p:spPr>
        <p:txBody>
          <a:bodyPr wrap="square" rtlCol="0">
            <a:spAutoFit/>
          </a:bodyPr>
          <a:lstStyle/>
          <a:p>
            <a:r>
              <a:rPr lang="en-US" sz="1200" dirty="0"/>
              <a:t>CA Sajjan Kanodia</a:t>
            </a:r>
          </a:p>
        </p:txBody>
      </p:sp>
    </p:spTree>
    <p:extLst>
      <p:ext uri="{BB962C8B-B14F-4D97-AF65-F5344CB8AC3E}">
        <p14:creationId xmlns:p14="http://schemas.microsoft.com/office/powerpoint/2010/main" xmlns="" val="9612037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0" y="0"/>
            <a:ext cx="9144000" cy="6642100"/>
          </a:xfrm>
          <a:prstGeom prst="rect">
            <a:avLst/>
          </a:prstGeom>
        </p:spPr>
      </p:pic>
      <p:sp>
        <p:nvSpPr>
          <p:cNvPr id="3" name="Rectangle 2"/>
          <p:cNvSpPr/>
          <p:nvPr userDrawn="1"/>
        </p:nvSpPr>
        <p:spPr>
          <a:xfrm>
            <a:off x="6911204" y="6231235"/>
            <a:ext cx="2103396" cy="400110"/>
          </a:xfrm>
          <a:prstGeom prst="rect">
            <a:avLst/>
          </a:prstGeom>
          <a:noFill/>
        </p:spPr>
        <p:txBody>
          <a:bodyPr wrap="none" lIns="91440" tIns="45720" rIns="91440" bIns="45720">
            <a:spAutoFit/>
          </a:bodyPr>
          <a:lstStyle/>
          <a:p>
            <a:pPr algn="ctr"/>
            <a:r>
              <a:rPr lang="en-US" sz="20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rPr>
              <a:t>CA</a:t>
            </a:r>
            <a:r>
              <a:rPr lang="en-US" sz="2000" b="1" cap="none" spc="0" baseline="0" dirty="0">
                <a:ln w="10160">
                  <a:solidFill>
                    <a:schemeClr val="accent5"/>
                  </a:solidFill>
                  <a:prstDash val="solid"/>
                </a:ln>
                <a:solidFill>
                  <a:srgbClr val="FFFFFF"/>
                </a:solidFill>
                <a:effectLst>
                  <a:outerShdw blurRad="38100" dist="22860" dir="5400000" algn="tl" rotWithShape="0">
                    <a:srgbClr val="000000">
                      <a:alpha val="30000"/>
                    </a:srgbClr>
                  </a:outerShdw>
                </a:effectLst>
              </a:rPr>
              <a:t> </a:t>
            </a:r>
            <a:r>
              <a:rPr lang="en-US" sz="2000" b="1" cap="none" spc="0" baseline="0"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Candara" panose="020E0502030303020204" pitchFamily="34" charset="0"/>
              </a:rPr>
              <a:t>Sajjan</a:t>
            </a:r>
            <a:r>
              <a:rPr lang="en-US" sz="2000" b="1" cap="none" spc="0" baseline="0" dirty="0">
                <a:ln w="10160">
                  <a:solidFill>
                    <a:schemeClr val="accent5"/>
                  </a:solidFill>
                  <a:prstDash val="solid"/>
                </a:ln>
                <a:solidFill>
                  <a:srgbClr val="FFFFFF"/>
                </a:solidFill>
                <a:effectLst>
                  <a:outerShdw blurRad="38100" dist="22860" dir="5400000" algn="tl" rotWithShape="0">
                    <a:srgbClr val="000000">
                      <a:alpha val="30000"/>
                    </a:srgbClr>
                  </a:outerShdw>
                </a:effectLst>
              </a:rPr>
              <a:t> Kanodia</a:t>
            </a:r>
            <a:endParaRPr lang="en-US" sz="20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Tree>
    <p:extLst>
      <p:ext uri="{BB962C8B-B14F-4D97-AF65-F5344CB8AC3E}">
        <p14:creationId xmlns:p14="http://schemas.microsoft.com/office/powerpoint/2010/main" xmlns="" val="21478583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0" y="0"/>
            <a:ext cx="9144000" cy="6631345"/>
          </a:xfrm>
          <a:prstGeom prst="rect">
            <a:avLst/>
          </a:prstGeom>
        </p:spPr>
      </p:pic>
      <p:sp>
        <p:nvSpPr>
          <p:cNvPr id="2" name="Rectangle 1"/>
          <p:cNvSpPr/>
          <p:nvPr userDrawn="1"/>
        </p:nvSpPr>
        <p:spPr>
          <a:xfrm>
            <a:off x="6911204" y="6231235"/>
            <a:ext cx="2103396" cy="400110"/>
          </a:xfrm>
          <a:prstGeom prst="rect">
            <a:avLst/>
          </a:prstGeom>
          <a:noFill/>
        </p:spPr>
        <p:txBody>
          <a:bodyPr wrap="none" lIns="91440" tIns="45720" rIns="91440" bIns="45720">
            <a:spAutoFit/>
          </a:bodyPr>
          <a:lstStyle/>
          <a:p>
            <a:pPr algn="ctr"/>
            <a:r>
              <a:rPr lang="en-US" sz="20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rPr>
              <a:t>CA</a:t>
            </a:r>
            <a:r>
              <a:rPr lang="en-US" sz="2000" b="1" cap="none" spc="0" baseline="0" dirty="0">
                <a:ln w="10160">
                  <a:solidFill>
                    <a:schemeClr val="accent5"/>
                  </a:solidFill>
                  <a:prstDash val="solid"/>
                </a:ln>
                <a:solidFill>
                  <a:srgbClr val="FFFFFF"/>
                </a:solidFill>
                <a:effectLst>
                  <a:outerShdw blurRad="38100" dist="22860" dir="5400000" algn="tl" rotWithShape="0">
                    <a:srgbClr val="000000">
                      <a:alpha val="30000"/>
                    </a:srgbClr>
                  </a:outerShdw>
                </a:effectLst>
              </a:rPr>
              <a:t> Sajjan Kanodia</a:t>
            </a:r>
            <a:endParaRPr lang="en-US" sz="2000" b="1" cap="none" spc="0"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Tree>
    <p:extLst>
      <p:ext uri="{BB962C8B-B14F-4D97-AF65-F5344CB8AC3E}">
        <p14:creationId xmlns:p14="http://schemas.microsoft.com/office/powerpoint/2010/main" xmlns="" val="28732918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Box 3"/>
          <p:cNvSpPr txBox="1"/>
          <p:nvPr userDrawn="1"/>
        </p:nvSpPr>
        <p:spPr>
          <a:xfrm>
            <a:off x="7797800" y="6324600"/>
            <a:ext cx="1346200" cy="276999"/>
          </a:xfrm>
          <a:prstGeom prst="rect">
            <a:avLst/>
          </a:prstGeom>
          <a:noFill/>
        </p:spPr>
        <p:txBody>
          <a:bodyPr wrap="square" rtlCol="0">
            <a:spAutoFit/>
          </a:bodyPr>
          <a:lstStyle/>
          <a:p>
            <a:r>
              <a:rPr lang="en-US" sz="1200" dirty="0"/>
              <a:t>CA Sajjan Kanodia</a:t>
            </a:r>
          </a:p>
        </p:txBody>
      </p:sp>
    </p:spTree>
    <p:extLst>
      <p:ext uri="{BB962C8B-B14F-4D97-AF65-F5344CB8AC3E}">
        <p14:creationId xmlns:p14="http://schemas.microsoft.com/office/powerpoint/2010/main" xmlns="" val="41992150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endParaRPr lang="en-IN"/>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TextBox 3"/>
          <p:cNvSpPr txBox="1"/>
          <p:nvPr userDrawn="1"/>
        </p:nvSpPr>
        <p:spPr>
          <a:xfrm>
            <a:off x="7797800" y="6324600"/>
            <a:ext cx="1346200" cy="276999"/>
          </a:xfrm>
          <a:prstGeom prst="rect">
            <a:avLst/>
          </a:prstGeom>
          <a:noFill/>
        </p:spPr>
        <p:txBody>
          <a:bodyPr wrap="square" rtlCol="0">
            <a:spAutoFit/>
          </a:bodyPr>
          <a:lstStyle/>
          <a:p>
            <a:r>
              <a:rPr lang="en-US" sz="1200" dirty="0"/>
              <a:t>CA Sajjan Kanodia</a:t>
            </a:r>
          </a:p>
        </p:txBody>
      </p:sp>
    </p:spTree>
    <p:extLst>
      <p:ext uri="{BB962C8B-B14F-4D97-AF65-F5344CB8AC3E}">
        <p14:creationId xmlns:p14="http://schemas.microsoft.com/office/powerpoint/2010/main" xmlns="" val="40880333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Box 4"/>
          <p:cNvSpPr txBox="1"/>
          <p:nvPr userDrawn="1"/>
        </p:nvSpPr>
        <p:spPr>
          <a:xfrm>
            <a:off x="7797800" y="6324600"/>
            <a:ext cx="1346200" cy="276999"/>
          </a:xfrm>
          <a:prstGeom prst="rect">
            <a:avLst/>
          </a:prstGeom>
          <a:noFill/>
        </p:spPr>
        <p:txBody>
          <a:bodyPr wrap="square" rtlCol="0">
            <a:spAutoFit/>
          </a:bodyPr>
          <a:lstStyle/>
          <a:p>
            <a:r>
              <a:rPr lang="en-US" sz="1200" dirty="0"/>
              <a:t>CA Sajjan Kanodia</a:t>
            </a:r>
          </a:p>
        </p:txBody>
      </p:sp>
    </p:spTree>
    <p:extLst>
      <p:ext uri="{BB962C8B-B14F-4D97-AF65-F5344CB8AC3E}">
        <p14:creationId xmlns:p14="http://schemas.microsoft.com/office/powerpoint/2010/main" xmlns="" val="20640706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IN"/>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TextBox 6"/>
          <p:cNvSpPr txBox="1"/>
          <p:nvPr userDrawn="1"/>
        </p:nvSpPr>
        <p:spPr>
          <a:xfrm>
            <a:off x="7797800" y="6324600"/>
            <a:ext cx="1346200" cy="276999"/>
          </a:xfrm>
          <a:prstGeom prst="rect">
            <a:avLst/>
          </a:prstGeom>
          <a:noFill/>
        </p:spPr>
        <p:txBody>
          <a:bodyPr wrap="square" rtlCol="0">
            <a:spAutoFit/>
          </a:bodyPr>
          <a:lstStyle/>
          <a:p>
            <a:r>
              <a:rPr lang="en-US" sz="1200" dirty="0"/>
              <a:t>CA Sajjan Kanodia</a:t>
            </a:r>
          </a:p>
        </p:txBody>
      </p:sp>
    </p:spTree>
    <p:extLst>
      <p:ext uri="{BB962C8B-B14F-4D97-AF65-F5344CB8AC3E}">
        <p14:creationId xmlns:p14="http://schemas.microsoft.com/office/powerpoint/2010/main" xmlns="" val="12793891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TextBox 2"/>
          <p:cNvSpPr txBox="1"/>
          <p:nvPr userDrawn="1"/>
        </p:nvSpPr>
        <p:spPr>
          <a:xfrm>
            <a:off x="7797800" y="6324600"/>
            <a:ext cx="1346200" cy="276999"/>
          </a:xfrm>
          <a:prstGeom prst="rect">
            <a:avLst/>
          </a:prstGeom>
          <a:noFill/>
        </p:spPr>
        <p:txBody>
          <a:bodyPr wrap="square" rtlCol="0">
            <a:spAutoFit/>
          </a:bodyPr>
          <a:lstStyle/>
          <a:p>
            <a:r>
              <a:rPr lang="en-US" sz="1200" dirty="0"/>
              <a:t>CA Sajjan Kanodia</a:t>
            </a:r>
          </a:p>
        </p:txBody>
      </p:sp>
    </p:spTree>
    <p:extLst>
      <p:ext uri="{BB962C8B-B14F-4D97-AF65-F5344CB8AC3E}">
        <p14:creationId xmlns:p14="http://schemas.microsoft.com/office/powerpoint/2010/main" xmlns="" val="1368677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extBox 1"/>
          <p:cNvSpPr txBox="1"/>
          <p:nvPr userDrawn="1"/>
        </p:nvSpPr>
        <p:spPr>
          <a:xfrm>
            <a:off x="7797800" y="6324600"/>
            <a:ext cx="1346200" cy="276999"/>
          </a:xfrm>
          <a:prstGeom prst="rect">
            <a:avLst/>
          </a:prstGeom>
          <a:noFill/>
        </p:spPr>
        <p:txBody>
          <a:bodyPr wrap="square" rtlCol="0">
            <a:spAutoFit/>
          </a:bodyPr>
          <a:lstStyle/>
          <a:p>
            <a:r>
              <a:rPr lang="en-US" sz="1200" dirty="0"/>
              <a:t>CA Sajjan Kanodia</a:t>
            </a:r>
          </a:p>
        </p:txBody>
      </p:sp>
    </p:spTree>
    <p:extLst>
      <p:ext uri="{BB962C8B-B14F-4D97-AF65-F5344CB8AC3E}">
        <p14:creationId xmlns:p14="http://schemas.microsoft.com/office/powerpoint/2010/main" xmlns="" val="17624393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IN"/>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TextBox 4"/>
          <p:cNvSpPr txBox="1"/>
          <p:nvPr userDrawn="1"/>
        </p:nvSpPr>
        <p:spPr>
          <a:xfrm>
            <a:off x="7797800" y="6324600"/>
            <a:ext cx="1346200" cy="276999"/>
          </a:xfrm>
          <a:prstGeom prst="rect">
            <a:avLst/>
          </a:prstGeom>
          <a:noFill/>
        </p:spPr>
        <p:txBody>
          <a:bodyPr wrap="square" rtlCol="0">
            <a:spAutoFit/>
          </a:bodyPr>
          <a:lstStyle/>
          <a:p>
            <a:r>
              <a:rPr lang="en-US" sz="1200" dirty="0"/>
              <a:t>CA Sajjan Kanodia</a:t>
            </a:r>
          </a:p>
        </p:txBody>
      </p:sp>
    </p:spTree>
    <p:extLst>
      <p:ext uri="{BB962C8B-B14F-4D97-AF65-F5344CB8AC3E}">
        <p14:creationId xmlns:p14="http://schemas.microsoft.com/office/powerpoint/2010/main" xmlns="" val="40580974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IN"/>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IN"/>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TextBox 4"/>
          <p:cNvSpPr txBox="1"/>
          <p:nvPr userDrawn="1"/>
        </p:nvSpPr>
        <p:spPr>
          <a:xfrm>
            <a:off x="7797800" y="6324600"/>
            <a:ext cx="1346200" cy="276999"/>
          </a:xfrm>
          <a:prstGeom prst="rect">
            <a:avLst/>
          </a:prstGeom>
          <a:noFill/>
        </p:spPr>
        <p:txBody>
          <a:bodyPr wrap="square" rtlCol="0">
            <a:spAutoFit/>
          </a:bodyPr>
          <a:lstStyle/>
          <a:p>
            <a:r>
              <a:rPr lang="en-US" sz="1200" dirty="0"/>
              <a:t>CA Sajjan Kanodia</a:t>
            </a:r>
          </a:p>
        </p:txBody>
      </p:sp>
    </p:spTree>
    <p:extLst>
      <p:ext uri="{BB962C8B-B14F-4D97-AF65-F5344CB8AC3E}">
        <p14:creationId xmlns:p14="http://schemas.microsoft.com/office/powerpoint/2010/main" xmlns="" val="18582366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423486CB-3719-43A4-963B-C5FEA3846E6A}" type="datetime1">
              <a:rPr lang="en-IN" smtClean="0"/>
              <a:pPr/>
              <a:t>15-06-2019</a:t>
            </a:fld>
            <a:endParaRPr lang="en-IN"/>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IN"/>
              <a:t>Strictly Private and Confidential</a:t>
            </a: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2835DA0-7EF2-466A-ACE8-3F188507FD95}" type="slidenum">
              <a:rPr lang="en-IN" smtClean="0"/>
              <a:pPr/>
              <a:t>‹#›</a:t>
            </a:fld>
            <a:endParaRPr lang="en-IN"/>
          </a:p>
        </p:txBody>
      </p:sp>
      <p:pic>
        <p:nvPicPr>
          <p:cNvPr id="7" name="Picture 6"/>
          <p:cNvPicPr>
            <a:picLocks noChangeAspect="1"/>
          </p:cNvPicPr>
          <p:nvPr userDrawn="1"/>
        </p:nvPicPr>
        <p:blipFill>
          <a:blip r:embed="rId15" cstate="print">
            <a:extLst>
              <a:ext uri="{28A0092B-C50C-407E-A947-70E740481C1C}">
                <a14:useLocalDpi xmlns:a14="http://schemas.microsoft.com/office/drawing/2010/main" xmlns="" val="0"/>
              </a:ext>
            </a:extLst>
          </a:blip>
          <a:stretch>
            <a:fillRect/>
          </a:stretch>
        </p:blipFill>
        <p:spPr>
          <a:xfrm>
            <a:off x="0" y="0"/>
            <a:ext cx="9144000" cy="6858000"/>
          </a:xfrm>
          <a:prstGeom prst="rect">
            <a:avLst/>
          </a:prstGeom>
        </p:spPr>
      </p:pic>
      <p:sp>
        <p:nvSpPr>
          <p:cNvPr id="11" name="Date Placeholder 3">
            <a:extLst>
              <a:ext uri="{FF2B5EF4-FFF2-40B4-BE49-F238E27FC236}">
                <a16:creationId xmlns:a16="http://schemas.microsoft.com/office/drawing/2014/main" xmlns="" id="{371AB78E-BED3-4FD1-B2E3-B939C46D829E}"/>
              </a:ext>
            </a:extLst>
          </p:cNvPr>
          <p:cNvSpPr txBox="1">
            <a:spLocks/>
          </p:cNvSpPr>
          <p:nvPr userDrawn="1"/>
        </p:nvSpPr>
        <p:spPr>
          <a:xfrm>
            <a:off x="0" y="6640355"/>
            <a:ext cx="20574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4F2490E-91E0-4F73-836F-592B7838D38D}" type="datetime1">
              <a:rPr lang="en-IN" sz="900" smtClean="0">
                <a:solidFill>
                  <a:schemeClr val="tx1"/>
                </a:solidFill>
              </a:rPr>
              <a:pPr/>
              <a:t>15-06-2019</a:t>
            </a:fld>
            <a:endParaRPr lang="en-IN" sz="900" dirty="0">
              <a:solidFill>
                <a:schemeClr val="tx1"/>
              </a:solidFill>
            </a:endParaRPr>
          </a:p>
        </p:txBody>
      </p:sp>
      <p:sp>
        <p:nvSpPr>
          <p:cNvPr id="12" name="Footer Placeholder 4">
            <a:extLst>
              <a:ext uri="{FF2B5EF4-FFF2-40B4-BE49-F238E27FC236}">
                <a16:creationId xmlns:a16="http://schemas.microsoft.com/office/drawing/2014/main" xmlns="" id="{75A6E9FA-6791-4DC5-9E9C-34E9CD728C04}"/>
              </a:ext>
            </a:extLst>
          </p:cNvPr>
          <p:cNvSpPr txBox="1">
            <a:spLocks/>
          </p:cNvSpPr>
          <p:nvPr userDrawn="1"/>
        </p:nvSpPr>
        <p:spPr>
          <a:xfrm>
            <a:off x="3028950" y="6630523"/>
            <a:ext cx="30861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IN" sz="900" dirty="0">
                <a:solidFill>
                  <a:schemeClr val="tx1"/>
                </a:solidFill>
              </a:rPr>
              <a:t>Strictly Private and Confidential</a:t>
            </a:r>
          </a:p>
        </p:txBody>
      </p:sp>
      <p:sp>
        <p:nvSpPr>
          <p:cNvPr id="13" name="Slide Number Placeholder 5">
            <a:extLst>
              <a:ext uri="{FF2B5EF4-FFF2-40B4-BE49-F238E27FC236}">
                <a16:creationId xmlns:a16="http://schemas.microsoft.com/office/drawing/2014/main" xmlns="" id="{67E05A1E-FBF6-4402-B132-AF29770525B9}"/>
              </a:ext>
            </a:extLst>
          </p:cNvPr>
          <p:cNvSpPr txBox="1">
            <a:spLocks/>
          </p:cNvSpPr>
          <p:nvPr userDrawn="1"/>
        </p:nvSpPr>
        <p:spPr>
          <a:xfrm>
            <a:off x="7086600" y="6640355"/>
            <a:ext cx="2057400" cy="365125"/>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D2835DA0-7EF2-466A-ACE8-3F188507FD95}" type="slidenum">
              <a:rPr lang="en-IN" sz="900" smtClean="0">
                <a:solidFill>
                  <a:schemeClr val="tx1"/>
                </a:solidFill>
              </a:rPr>
              <a:pPr algn="r"/>
              <a:t>‹#›</a:t>
            </a:fld>
            <a:endParaRPr lang="en-IN" sz="900" dirty="0">
              <a:solidFill>
                <a:schemeClr val="tx1"/>
              </a:solidFill>
            </a:endParaRPr>
          </a:p>
        </p:txBody>
      </p:sp>
      <p:sp>
        <p:nvSpPr>
          <p:cNvPr id="14" name="TextBox 13"/>
          <p:cNvSpPr txBox="1"/>
          <p:nvPr userDrawn="1"/>
        </p:nvSpPr>
        <p:spPr>
          <a:xfrm>
            <a:off x="7797800" y="6324600"/>
            <a:ext cx="1346200" cy="276999"/>
          </a:xfrm>
          <a:prstGeom prst="rect">
            <a:avLst/>
          </a:prstGeom>
          <a:noFill/>
        </p:spPr>
        <p:txBody>
          <a:bodyPr wrap="square" rtlCol="0">
            <a:spAutoFit/>
          </a:bodyPr>
          <a:lstStyle/>
          <a:p>
            <a:r>
              <a:rPr lang="en-US" sz="1200" dirty="0"/>
              <a:t>CA Sajjan Kanodia</a:t>
            </a:r>
          </a:p>
        </p:txBody>
      </p:sp>
    </p:spTree>
    <p:extLst>
      <p:ext uri="{BB962C8B-B14F-4D97-AF65-F5344CB8AC3E}">
        <p14:creationId xmlns:p14="http://schemas.microsoft.com/office/powerpoint/2010/main" xmlns="" val="2829468119"/>
      </p:ext>
    </p:extLst>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 id="2147483774" r:id="rId12"/>
    <p:sldLayoutId id="2147483775" r:id="rId13"/>
  </p:sldLayoutIdLst>
  <p:hf hdr="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58968" y="2960744"/>
            <a:ext cx="6259119" cy="615553"/>
          </a:xfrm>
          <a:prstGeom prst="rect">
            <a:avLst/>
          </a:prstGeom>
          <a:noFill/>
        </p:spPr>
        <p:txBody>
          <a:bodyPr wrap="square" rtlCol="0">
            <a:spAutoFit/>
          </a:bodyPr>
          <a:lstStyle/>
          <a:p>
            <a:r>
              <a:rPr lang="en-US" sz="3400" b="1" dirty="0">
                <a:solidFill>
                  <a:srgbClr val="00B050"/>
                </a:solidFill>
                <a:latin typeface="Candara" panose="020E0502030303020204" pitchFamily="34" charset="0"/>
              </a:rPr>
              <a:t>Practical Issues in GST Audit</a:t>
            </a:r>
          </a:p>
        </p:txBody>
      </p:sp>
      <p:sp>
        <p:nvSpPr>
          <p:cNvPr id="4" name="TextBox 3">
            <a:extLst>
              <a:ext uri="{FF2B5EF4-FFF2-40B4-BE49-F238E27FC236}">
                <a16:creationId xmlns:a16="http://schemas.microsoft.com/office/drawing/2014/main" xmlns="" id="{1969F09A-CF6C-4B23-ACAA-C846843B230F}"/>
              </a:ext>
            </a:extLst>
          </p:cNvPr>
          <p:cNvSpPr txBox="1"/>
          <p:nvPr/>
        </p:nvSpPr>
        <p:spPr>
          <a:xfrm>
            <a:off x="777417" y="5157995"/>
            <a:ext cx="3703834" cy="553998"/>
          </a:xfrm>
          <a:prstGeom prst="rect">
            <a:avLst/>
          </a:prstGeom>
          <a:noFill/>
        </p:spPr>
        <p:txBody>
          <a:bodyPr wrap="none" rtlCol="0">
            <a:spAutoFit/>
          </a:bodyPr>
          <a:lstStyle/>
          <a:p>
            <a:r>
              <a:rPr lang="en-US" sz="3000" b="1" dirty="0">
                <a:solidFill>
                  <a:schemeClr val="bg1"/>
                </a:solidFill>
                <a:latin typeface="Candara" panose="020E0502030303020204" pitchFamily="34" charset="0"/>
              </a:rPr>
              <a:t>Vasai Branch of WIRC</a:t>
            </a:r>
          </a:p>
        </p:txBody>
      </p:sp>
      <p:sp>
        <p:nvSpPr>
          <p:cNvPr id="6" name="TextBox 5">
            <a:extLst>
              <a:ext uri="{FF2B5EF4-FFF2-40B4-BE49-F238E27FC236}">
                <a16:creationId xmlns:a16="http://schemas.microsoft.com/office/drawing/2014/main" xmlns="" id="{FF1B82B0-5A77-4168-AE1A-1E8B09B1DAAA}"/>
              </a:ext>
            </a:extLst>
          </p:cNvPr>
          <p:cNvSpPr txBox="1"/>
          <p:nvPr/>
        </p:nvSpPr>
        <p:spPr>
          <a:xfrm>
            <a:off x="797297" y="5760970"/>
            <a:ext cx="3225563" cy="553998"/>
          </a:xfrm>
          <a:prstGeom prst="rect">
            <a:avLst/>
          </a:prstGeom>
          <a:noFill/>
        </p:spPr>
        <p:txBody>
          <a:bodyPr wrap="none" rtlCol="0">
            <a:spAutoFit/>
          </a:bodyPr>
          <a:lstStyle/>
          <a:p>
            <a:r>
              <a:rPr lang="en-US" sz="3000" b="1" dirty="0">
                <a:solidFill>
                  <a:schemeClr val="bg1"/>
                </a:solidFill>
                <a:latin typeface="Candara" panose="020E0502030303020204" pitchFamily="34" charset="0"/>
              </a:rPr>
              <a:t>Date: June 16, 2019</a:t>
            </a:r>
          </a:p>
        </p:txBody>
      </p:sp>
    </p:spTree>
    <p:extLst>
      <p:ext uri="{BB962C8B-B14F-4D97-AF65-F5344CB8AC3E}">
        <p14:creationId xmlns:p14="http://schemas.microsoft.com/office/powerpoint/2010/main" xmlns="" val="27793034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7371" y="215610"/>
            <a:ext cx="6885031" cy="584775"/>
          </a:xfrm>
          <a:prstGeom prst="rect">
            <a:avLst/>
          </a:prstGeom>
          <a:noFill/>
        </p:spPr>
        <p:txBody>
          <a:bodyPr wrap="square" rtlCol="0">
            <a:spAutoFit/>
          </a:bodyPr>
          <a:lstStyle/>
          <a:p>
            <a:r>
              <a:rPr lang="en-US" sz="3200" b="1" dirty="0">
                <a:solidFill>
                  <a:srgbClr val="00B050"/>
                </a:solidFill>
                <a:latin typeface="Candara" panose="020E0502030303020204" pitchFamily="34" charset="0"/>
              </a:rPr>
              <a:t>Key Definitions</a:t>
            </a:r>
          </a:p>
        </p:txBody>
      </p:sp>
      <p:sp>
        <p:nvSpPr>
          <p:cNvPr id="2" name="TextBox 1">
            <a:extLst>
              <a:ext uri="{FF2B5EF4-FFF2-40B4-BE49-F238E27FC236}">
                <a16:creationId xmlns:a16="http://schemas.microsoft.com/office/drawing/2014/main" xmlns="" id="{339B9721-32BC-4883-B06C-8C0430ED32B3}"/>
              </a:ext>
            </a:extLst>
          </p:cNvPr>
          <p:cNvSpPr txBox="1"/>
          <p:nvPr/>
        </p:nvSpPr>
        <p:spPr>
          <a:xfrm>
            <a:off x="147371" y="1326322"/>
            <a:ext cx="8864107" cy="3970318"/>
          </a:xfrm>
          <a:prstGeom prst="rect">
            <a:avLst/>
          </a:prstGeom>
          <a:noFill/>
        </p:spPr>
        <p:txBody>
          <a:bodyPr wrap="square" rtlCol="0">
            <a:spAutoFit/>
          </a:bodyPr>
          <a:lstStyle/>
          <a:p>
            <a:pPr marL="285750" indent="-285750">
              <a:buFont typeface="Wingdings" panose="05000000000000000000" pitchFamily="2" charset="2"/>
              <a:buChar char="Ø"/>
            </a:pPr>
            <a:r>
              <a:rPr lang="en-US" dirty="0"/>
              <a:t>As per Section 2(6) of CGST Act, 2017 “aggregate turnover” means the aggregate value of all taxable supplies (excluding the value of inward supplies on which tax is payable by a person on reverse charge basis), exempt supplies, exports of goods or services or both and inter-State supplies of persons having the same Permanent Account Number, to be computed on all India basis but excludes central tax, State tax, Union territory tax, integrated tax and </a:t>
            </a:r>
            <a:r>
              <a:rPr lang="en-US" dirty="0" err="1"/>
              <a:t>cess</a:t>
            </a:r>
            <a:r>
              <a:rPr lang="en-US" dirty="0"/>
              <a:t>;</a:t>
            </a:r>
          </a:p>
          <a:p>
            <a:endParaRPr lang="en-US" dirty="0"/>
          </a:p>
          <a:p>
            <a:pPr marL="285750" indent="-285750">
              <a:buFont typeface="Wingdings" panose="05000000000000000000" pitchFamily="2" charset="2"/>
              <a:buChar char="Ø"/>
            </a:pPr>
            <a:r>
              <a:rPr lang="en-US" dirty="0"/>
              <a:t>As per Section 2(13) of CGST Act, 2017 “audit” means the examination of records, returns and other documents maintained or furnished by the registered person under this Act or the rules made thereunder or under any other law for the time being in force to verify the correctness of turnover declared, taxes paid, refund claimed and input tax credit availed, and to assess his compliance with the provisions of this Act or the rules made thereunder;</a:t>
            </a:r>
          </a:p>
          <a:p>
            <a:pPr marL="285750" indent="-285750">
              <a:buFont typeface="Wingdings" panose="05000000000000000000" pitchFamily="2" charset="2"/>
              <a:buChar char="Ø"/>
            </a:pPr>
            <a:endParaRPr lang="en-US" dirty="0"/>
          </a:p>
          <a:p>
            <a:endParaRPr lang="en-US" dirty="0"/>
          </a:p>
        </p:txBody>
      </p:sp>
    </p:spTree>
    <p:extLst>
      <p:ext uri="{BB962C8B-B14F-4D97-AF65-F5344CB8AC3E}">
        <p14:creationId xmlns:p14="http://schemas.microsoft.com/office/powerpoint/2010/main" xmlns="" val="6972798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5783" y="2757642"/>
            <a:ext cx="5902036" cy="615553"/>
          </a:xfrm>
          <a:prstGeom prst="rect">
            <a:avLst/>
          </a:prstGeom>
          <a:noFill/>
        </p:spPr>
        <p:txBody>
          <a:bodyPr wrap="square" rtlCol="0">
            <a:spAutoFit/>
          </a:bodyPr>
          <a:lstStyle/>
          <a:p>
            <a:pPr algn="ctr"/>
            <a:r>
              <a:rPr lang="en-US" sz="3400" b="1" dirty="0">
                <a:solidFill>
                  <a:srgbClr val="00B050"/>
                </a:solidFill>
              </a:rPr>
              <a:t>Audit Documentation</a:t>
            </a:r>
          </a:p>
        </p:txBody>
      </p:sp>
    </p:spTree>
    <p:extLst>
      <p:ext uri="{BB962C8B-B14F-4D97-AF65-F5344CB8AC3E}">
        <p14:creationId xmlns:p14="http://schemas.microsoft.com/office/powerpoint/2010/main" xmlns="" val="41155667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7371" y="215610"/>
            <a:ext cx="6885031" cy="584775"/>
          </a:xfrm>
          <a:prstGeom prst="rect">
            <a:avLst/>
          </a:prstGeom>
          <a:noFill/>
        </p:spPr>
        <p:txBody>
          <a:bodyPr wrap="square" rtlCol="0">
            <a:spAutoFit/>
          </a:bodyPr>
          <a:lstStyle/>
          <a:p>
            <a:r>
              <a:rPr lang="en-US" sz="3200" b="1" dirty="0">
                <a:solidFill>
                  <a:srgbClr val="00B050"/>
                </a:solidFill>
                <a:latin typeface="Candara" panose="020E0502030303020204" pitchFamily="34" charset="0"/>
              </a:rPr>
              <a:t>Audit Documentation</a:t>
            </a:r>
          </a:p>
        </p:txBody>
      </p:sp>
      <p:sp>
        <p:nvSpPr>
          <p:cNvPr id="2" name="TextBox 1"/>
          <p:cNvSpPr txBox="1"/>
          <p:nvPr/>
        </p:nvSpPr>
        <p:spPr>
          <a:xfrm>
            <a:off x="147371" y="1107580"/>
            <a:ext cx="8777688" cy="4801314"/>
          </a:xfrm>
          <a:prstGeom prst="rect">
            <a:avLst/>
          </a:prstGeom>
          <a:noFill/>
        </p:spPr>
        <p:txBody>
          <a:bodyPr wrap="square" rtlCol="0">
            <a:spAutoFit/>
          </a:bodyPr>
          <a:lstStyle/>
          <a:p>
            <a:pPr marL="171450" indent="-171450">
              <a:buFont typeface="Arial" panose="020B0604020202020204" pitchFamily="34" charset="0"/>
              <a:buChar char="•"/>
            </a:pPr>
            <a:r>
              <a:rPr lang="en-US" dirty="0"/>
              <a:t>Section 35(1) stipulates registered person to maintain a true and correct account of </a:t>
            </a:r>
          </a:p>
          <a:p>
            <a:pPr marL="800100" lvl="1" indent="-342900">
              <a:buFont typeface="+mj-lt"/>
              <a:buAutoNum type="alphaLcPeriod"/>
            </a:pPr>
            <a:r>
              <a:rPr lang="en-US" dirty="0"/>
              <a:t>production or manufacture of goods;</a:t>
            </a:r>
          </a:p>
          <a:p>
            <a:pPr marL="800100" lvl="1" indent="-342900">
              <a:buFont typeface="+mj-lt"/>
              <a:buAutoNum type="alphaLcPeriod"/>
            </a:pPr>
            <a:r>
              <a:rPr lang="en-US" dirty="0"/>
              <a:t>inward and outward supply of goods or services or both;</a:t>
            </a:r>
          </a:p>
          <a:p>
            <a:pPr marL="800100" lvl="1" indent="-342900">
              <a:buFont typeface="+mj-lt"/>
              <a:buAutoNum type="alphaLcPeriod"/>
            </a:pPr>
            <a:r>
              <a:rPr lang="en-US" dirty="0"/>
              <a:t>stock of goods;</a:t>
            </a:r>
          </a:p>
          <a:p>
            <a:pPr marL="800100" lvl="1" indent="-342900">
              <a:buFont typeface="+mj-lt"/>
              <a:buAutoNum type="alphaLcPeriod"/>
            </a:pPr>
            <a:r>
              <a:rPr lang="en-US" dirty="0"/>
              <a:t>input tax credit availed;</a:t>
            </a:r>
          </a:p>
          <a:p>
            <a:pPr marL="800100" lvl="1" indent="-342900">
              <a:buFont typeface="+mj-lt"/>
              <a:buAutoNum type="alphaLcPeriod"/>
            </a:pPr>
            <a:r>
              <a:rPr lang="en-US" dirty="0"/>
              <a:t>output tax payable and paid; and</a:t>
            </a:r>
          </a:p>
          <a:p>
            <a:pPr marL="800100" lvl="1" indent="-342900">
              <a:buFont typeface="+mj-lt"/>
              <a:buAutoNum type="alphaLcPeriod"/>
            </a:pPr>
            <a:r>
              <a:rPr lang="en-US" dirty="0"/>
              <a:t>such other particulars as may be prescribed.</a:t>
            </a:r>
          </a:p>
          <a:p>
            <a:pPr marL="342900" lvl="1" indent="-342900">
              <a:buFont typeface="Arial" panose="020B0604020202020204" pitchFamily="34" charset="0"/>
              <a:buChar char="•"/>
            </a:pPr>
            <a:r>
              <a:rPr lang="en-US" dirty="0"/>
              <a:t>Rule 56 of CGST Rules 2017 stipulates registered person to maintain a true and correct account of </a:t>
            </a:r>
          </a:p>
          <a:p>
            <a:pPr marL="800100" lvl="2" indent="-342900">
              <a:buFont typeface="+mj-lt"/>
              <a:buAutoNum type="alphaLcPeriod"/>
            </a:pPr>
            <a:r>
              <a:rPr lang="en-US" dirty="0"/>
              <a:t>Goods or services imported or exported.</a:t>
            </a:r>
          </a:p>
          <a:p>
            <a:pPr marL="800100" lvl="2" indent="-342900">
              <a:buFont typeface="+mj-lt"/>
              <a:buAutoNum type="alphaLcPeriod"/>
            </a:pPr>
            <a:r>
              <a:rPr lang="en-US" dirty="0"/>
              <a:t> Supplies attracting payment of tax on reverse charge along with the relevant documents, including invoices, bills of supply, delivery challans, credit notes, debit notes, receipt vouchers, payment vouchers and refund vouchers. </a:t>
            </a:r>
          </a:p>
          <a:p>
            <a:pPr marL="800100" lvl="2" indent="-342900">
              <a:buFont typeface="+mj-lt"/>
              <a:buAutoNum type="alphaLcPeriod"/>
            </a:pPr>
            <a:r>
              <a:rPr lang="en-US" dirty="0"/>
              <a:t>Accounts of stock in respect of goods received and supplied by him having particulars of the opening balance, receipt, supply, goods lost, stolen, destroyed, written off or disposed of by way of gift or free sample and the balance of stock.</a:t>
            </a:r>
          </a:p>
          <a:p>
            <a:pPr marL="800100" lvl="2" indent="-342900">
              <a:buFont typeface="+mj-lt"/>
              <a:buAutoNum type="alphaLcPeriod"/>
            </a:pPr>
            <a:r>
              <a:rPr lang="en-US" dirty="0"/>
              <a:t>Accounts of advances received, paid and adjustments made thereto</a:t>
            </a:r>
          </a:p>
        </p:txBody>
      </p:sp>
    </p:spTree>
    <p:extLst>
      <p:ext uri="{BB962C8B-B14F-4D97-AF65-F5344CB8AC3E}">
        <p14:creationId xmlns:p14="http://schemas.microsoft.com/office/powerpoint/2010/main" xmlns="" val="6437163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7371" y="215610"/>
            <a:ext cx="6885031" cy="584775"/>
          </a:xfrm>
          <a:prstGeom prst="rect">
            <a:avLst/>
          </a:prstGeom>
          <a:noFill/>
        </p:spPr>
        <p:txBody>
          <a:bodyPr wrap="square" rtlCol="0">
            <a:spAutoFit/>
          </a:bodyPr>
          <a:lstStyle/>
          <a:p>
            <a:r>
              <a:rPr lang="en-US" sz="3200" b="1" dirty="0">
                <a:solidFill>
                  <a:srgbClr val="00B050"/>
                </a:solidFill>
                <a:latin typeface="Candara" panose="020E0502030303020204" pitchFamily="34" charset="0"/>
              </a:rPr>
              <a:t>Audit Documentation</a:t>
            </a:r>
          </a:p>
        </p:txBody>
      </p:sp>
      <p:sp>
        <p:nvSpPr>
          <p:cNvPr id="2" name="TextBox 1"/>
          <p:cNvSpPr txBox="1"/>
          <p:nvPr/>
        </p:nvSpPr>
        <p:spPr>
          <a:xfrm>
            <a:off x="134671" y="995294"/>
            <a:ext cx="8777688" cy="5120283"/>
          </a:xfrm>
          <a:prstGeom prst="rect">
            <a:avLst/>
          </a:prstGeom>
          <a:noFill/>
        </p:spPr>
        <p:txBody>
          <a:bodyPr wrap="square" rtlCol="0">
            <a:spAutoFit/>
          </a:bodyPr>
          <a:lstStyle/>
          <a:p>
            <a:pPr marL="800100" lvl="2" indent="-342900">
              <a:buAutoNum type="alphaLcPeriod" startAt="5"/>
            </a:pPr>
            <a:r>
              <a:rPr lang="en-US" dirty="0"/>
              <a:t>Details of Tax payable (including RCM), tax collected and paid, input tax, input tax credit claimed, together with a register of tax invoice, credit notes, debit 	notes, delivery challan issued or received during any tax period.</a:t>
            </a:r>
          </a:p>
          <a:p>
            <a:pPr marL="800100" lvl="2" indent="-342900">
              <a:buAutoNum type="alphaLcPeriod" startAt="5"/>
            </a:pPr>
            <a:r>
              <a:rPr lang="en-US" dirty="0"/>
              <a:t>Names and complete addresses of suppliers from whom he has received the goods or services chargeable to tax under the Act;</a:t>
            </a:r>
          </a:p>
          <a:p>
            <a:pPr marL="800100" lvl="2" indent="-342900">
              <a:buAutoNum type="alphaLcPeriod" startAt="5"/>
            </a:pPr>
            <a:r>
              <a:rPr lang="en-US" dirty="0"/>
              <a:t>Names and complete addresses of the persons to whom he has supplied goods or services, where required under the provisions of this Chapter; </a:t>
            </a:r>
          </a:p>
          <a:p>
            <a:pPr marL="800100" lvl="2" indent="-342900">
              <a:buAutoNum type="alphaLcPeriod" startAt="5"/>
            </a:pPr>
            <a:r>
              <a:rPr lang="en-US" dirty="0"/>
              <a:t>The complete address of the premises where goods are stored by him, including goods stored during transit along with the particulars of the stock stored therein. </a:t>
            </a:r>
          </a:p>
          <a:p>
            <a:pPr marL="800100" lvl="2" indent="-342900">
              <a:buAutoNum type="alphaLcPeriod" startAt="5"/>
            </a:pPr>
            <a:r>
              <a:rPr lang="en-US" dirty="0"/>
              <a:t>Works contract to maintain</a:t>
            </a:r>
          </a:p>
          <a:p>
            <a:pPr marL="1257300" lvl="3" indent="-342900">
              <a:buFont typeface="Arial" panose="020B0604020202020204" pitchFamily="34" charset="0"/>
              <a:buChar char="•"/>
            </a:pPr>
            <a:r>
              <a:rPr lang="en-US" dirty="0"/>
              <a:t>The names and address of the persons on whose behalf the work contract is executed</a:t>
            </a:r>
          </a:p>
          <a:p>
            <a:pPr marL="1257300" lvl="3" indent="-342900">
              <a:buFont typeface="Arial" panose="020B0604020202020204" pitchFamily="34" charset="0"/>
              <a:buChar char="•"/>
            </a:pPr>
            <a:r>
              <a:rPr lang="en-US" dirty="0"/>
              <a:t>Description, value and quantity of goods (wherever applicable) or services received for the execution of work contract.</a:t>
            </a:r>
          </a:p>
          <a:p>
            <a:pPr marL="1257300" lvl="3" indent="-342900">
              <a:buFont typeface="Arial" panose="020B0604020202020204" pitchFamily="34" charset="0"/>
              <a:buChar char="•"/>
            </a:pPr>
            <a:r>
              <a:rPr lang="en-US" dirty="0"/>
              <a:t>Description, value and quantity of goods (wherever applicable) or services utilized in the execution of work contract.</a:t>
            </a:r>
          </a:p>
          <a:p>
            <a:pPr marL="1257300" lvl="3" indent="-342900">
              <a:buFont typeface="Arial" panose="020B0604020202020204" pitchFamily="34" charset="0"/>
              <a:buChar char="•"/>
            </a:pPr>
            <a:r>
              <a:rPr lang="en-US" dirty="0"/>
              <a:t>The details of payment received in respect of each works contract; and</a:t>
            </a:r>
          </a:p>
          <a:p>
            <a:pPr marL="1257300" lvl="3" indent="-342900">
              <a:buFont typeface="Arial" panose="020B0604020202020204" pitchFamily="34" charset="0"/>
              <a:buChar char="•"/>
            </a:pPr>
            <a:r>
              <a:rPr lang="en-US" dirty="0"/>
              <a:t>The names and addresses of suppliers from whom he received goods or services</a:t>
            </a:r>
          </a:p>
          <a:p>
            <a:pPr marL="0" lvl="1"/>
            <a:endParaRPr lang="en-US" dirty="0"/>
          </a:p>
        </p:txBody>
      </p:sp>
    </p:spTree>
    <p:extLst>
      <p:ext uri="{BB962C8B-B14F-4D97-AF65-F5344CB8AC3E}">
        <p14:creationId xmlns:p14="http://schemas.microsoft.com/office/powerpoint/2010/main" xmlns="" val="14776036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7371" y="215610"/>
            <a:ext cx="6885031" cy="584775"/>
          </a:xfrm>
          <a:prstGeom prst="rect">
            <a:avLst/>
          </a:prstGeom>
          <a:noFill/>
        </p:spPr>
        <p:txBody>
          <a:bodyPr wrap="square" rtlCol="0">
            <a:spAutoFit/>
          </a:bodyPr>
          <a:lstStyle/>
          <a:p>
            <a:r>
              <a:rPr lang="en-US" sz="3200" b="1" dirty="0">
                <a:solidFill>
                  <a:srgbClr val="00B050"/>
                </a:solidFill>
                <a:latin typeface="Candara" panose="020E0502030303020204" pitchFamily="34" charset="0"/>
              </a:rPr>
              <a:t>Audit Documentation</a:t>
            </a:r>
          </a:p>
        </p:txBody>
      </p:sp>
      <p:sp>
        <p:nvSpPr>
          <p:cNvPr id="2" name="TextBox 1"/>
          <p:cNvSpPr txBox="1"/>
          <p:nvPr/>
        </p:nvSpPr>
        <p:spPr>
          <a:xfrm>
            <a:off x="134671" y="995294"/>
            <a:ext cx="8777688" cy="2862322"/>
          </a:xfrm>
          <a:prstGeom prst="rect">
            <a:avLst/>
          </a:prstGeom>
          <a:noFill/>
        </p:spPr>
        <p:txBody>
          <a:bodyPr wrap="square" rtlCol="0">
            <a:spAutoFit/>
          </a:bodyPr>
          <a:lstStyle/>
          <a:p>
            <a:pPr marL="0" lvl="1"/>
            <a:r>
              <a:rPr lang="en-US" dirty="0"/>
              <a:t>j. Agents dealing in goods on behalf of principal to maintain</a:t>
            </a:r>
          </a:p>
          <a:p>
            <a:pPr marL="742950" lvl="2" indent="-285750">
              <a:buFont typeface="Arial" panose="020B0604020202020204" pitchFamily="34" charset="0"/>
              <a:buChar char="•"/>
            </a:pPr>
            <a:r>
              <a:rPr lang="en-US" dirty="0"/>
              <a:t>Particulars of authorization received by him from each principal to receive or supply goods or services on behalf of such principal separately</a:t>
            </a:r>
          </a:p>
          <a:p>
            <a:pPr marL="742950" lvl="2" indent="-285750">
              <a:buFont typeface="Arial" panose="020B0604020202020204" pitchFamily="34" charset="0"/>
              <a:buChar char="•"/>
            </a:pPr>
            <a:r>
              <a:rPr lang="en-US" dirty="0"/>
              <a:t>Particulars including description, value and quantity ( wherever applicable) of goods or services received on behalf of every principal</a:t>
            </a:r>
          </a:p>
          <a:p>
            <a:pPr marL="742950" lvl="2" indent="-285750">
              <a:buFont typeface="Arial" panose="020B0604020202020204" pitchFamily="34" charset="0"/>
              <a:buChar char="•"/>
            </a:pPr>
            <a:r>
              <a:rPr lang="en-US" dirty="0"/>
              <a:t>Particulars including description, value and quantity( wherever applicable) of goods or services supplied on behalf of every principal;</a:t>
            </a:r>
          </a:p>
          <a:p>
            <a:pPr marL="742950" lvl="2" indent="-285750">
              <a:buFont typeface="Arial" panose="020B0604020202020204" pitchFamily="34" charset="0"/>
              <a:buChar char="•"/>
            </a:pPr>
            <a:r>
              <a:rPr lang="en-US" dirty="0"/>
              <a:t>Details of accounts furnished to every principal; and</a:t>
            </a:r>
          </a:p>
          <a:p>
            <a:pPr marL="742950" lvl="2" indent="-285750">
              <a:buFont typeface="Arial" panose="020B0604020202020204" pitchFamily="34" charset="0"/>
              <a:buChar char="•"/>
            </a:pPr>
            <a:r>
              <a:rPr lang="en-US" dirty="0"/>
              <a:t>Tax paid on receipt or on supply of goods or services effected on behalf of every principal.</a:t>
            </a:r>
          </a:p>
        </p:txBody>
      </p:sp>
    </p:spTree>
    <p:extLst>
      <p:ext uri="{BB962C8B-B14F-4D97-AF65-F5344CB8AC3E}">
        <p14:creationId xmlns:p14="http://schemas.microsoft.com/office/powerpoint/2010/main" xmlns="" val="42636000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7371" y="215610"/>
            <a:ext cx="6885031" cy="584775"/>
          </a:xfrm>
          <a:prstGeom prst="rect">
            <a:avLst/>
          </a:prstGeom>
          <a:noFill/>
        </p:spPr>
        <p:txBody>
          <a:bodyPr wrap="square" rtlCol="0">
            <a:spAutoFit/>
          </a:bodyPr>
          <a:lstStyle/>
          <a:p>
            <a:r>
              <a:rPr lang="en-US" sz="3200" b="1" dirty="0">
                <a:solidFill>
                  <a:srgbClr val="00B050"/>
                </a:solidFill>
                <a:latin typeface="Candara" panose="020E0502030303020204" pitchFamily="34" charset="0"/>
              </a:rPr>
              <a:t>Audit Documentation</a:t>
            </a:r>
          </a:p>
        </p:txBody>
      </p:sp>
      <p:sp>
        <p:nvSpPr>
          <p:cNvPr id="2" name="TextBox 1"/>
          <p:cNvSpPr txBox="1"/>
          <p:nvPr/>
        </p:nvSpPr>
        <p:spPr>
          <a:xfrm>
            <a:off x="147371" y="1107580"/>
            <a:ext cx="8777688" cy="5355312"/>
          </a:xfrm>
          <a:prstGeom prst="rect">
            <a:avLst/>
          </a:prstGeom>
          <a:noFill/>
        </p:spPr>
        <p:txBody>
          <a:bodyPr wrap="square" rtlCol="0">
            <a:spAutoFit/>
          </a:bodyPr>
          <a:lstStyle/>
          <a:p>
            <a:pPr marL="171450" indent="-171450">
              <a:buFont typeface="Arial" panose="020B0604020202020204" pitchFamily="34" charset="0"/>
              <a:buChar char="•"/>
            </a:pPr>
            <a:r>
              <a:rPr lang="en-US" dirty="0"/>
              <a:t>Appointment / Engagement Letter - backed by Board Resolution in case of corporate clients</a:t>
            </a:r>
          </a:p>
          <a:p>
            <a:pPr marL="171450" indent="-171450">
              <a:buFont typeface="Arial" panose="020B0604020202020204" pitchFamily="34" charset="0"/>
              <a:buChar char="•"/>
            </a:pPr>
            <a:r>
              <a:rPr lang="en-US" dirty="0"/>
              <a:t>Acceptance letter</a:t>
            </a:r>
          </a:p>
          <a:p>
            <a:pPr marL="171450" indent="-171450">
              <a:buFont typeface="Arial" panose="020B0604020202020204" pitchFamily="34" charset="0"/>
              <a:buChar char="•"/>
            </a:pPr>
            <a:r>
              <a:rPr lang="en-US" dirty="0"/>
              <a:t>Communication with previous VAT auditor</a:t>
            </a:r>
          </a:p>
          <a:p>
            <a:pPr marL="171450" indent="-171450">
              <a:buFont typeface="Arial" panose="020B0604020202020204" pitchFamily="34" charset="0"/>
              <a:buChar char="•"/>
            </a:pPr>
            <a:r>
              <a:rPr lang="en-US" dirty="0"/>
              <a:t>Copy of Signed Financials and Annual Report + Tax Audit Report + 3CEB</a:t>
            </a:r>
          </a:p>
          <a:p>
            <a:pPr marL="171450" indent="-171450">
              <a:buFont typeface="Arial" panose="020B0604020202020204" pitchFamily="34" charset="0"/>
              <a:buChar char="•"/>
            </a:pPr>
            <a:r>
              <a:rPr lang="en-US" dirty="0"/>
              <a:t>Copy on Internal Audit report, if any.</a:t>
            </a:r>
          </a:p>
          <a:p>
            <a:pPr marL="171450" indent="-171450">
              <a:buFont typeface="Arial" panose="020B0604020202020204" pitchFamily="34" charset="0"/>
              <a:buChar char="•"/>
            </a:pPr>
            <a:r>
              <a:rPr lang="en-US" dirty="0"/>
              <a:t>State wise Trial Balance in case of multi GSTIN clients, if available / MRL</a:t>
            </a:r>
          </a:p>
          <a:p>
            <a:pPr marL="171450" indent="-171450">
              <a:buFont typeface="Arial" panose="020B0604020202020204" pitchFamily="34" charset="0"/>
              <a:buChar char="•"/>
            </a:pPr>
            <a:r>
              <a:rPr lang="en-US" dirty="0"/>
              <a:t>Copy of GST Registration certificate</a:t>
            </a:r>
          </a:p>
          <a:p>
            <a:pPr marL="171450" indent="-171450">
              <a:buFont typeface="Arial" panose="020B0604020202020204" pitchFamily="34" charset="0"/>
              <a:buChar char="•"/>
            </a:pPr>
            <a:r>
              <a:rPr lang="en-US" dirty="0"/>
              <a:t>Note on Basic of Nature of business</a:t>
            </a:r>
          </a:p>
          <a:p>
            <a:pPr marL="171450" indent="-171450">
              <a:buFont typeface="Arial" panose="020B0604020202020204" pitchFamily="34" charset="0"/>
              <a:buChar char="•"/>
            </a:pPr>
            <a:r>
              <a:rPr lang="en-US" dirty="0"/>
              <a:t>Details of Goods and Services dealt in by auditee, preferably HSN wise</a:t>
            </a:r>
          </a:p>
          <a:p>
            <a:pPr marL="171450" indent="-171450">
              <a:buFont typeface="Arial" panose="020B0604020202020204" pitchFamily="34" charset="0"/>
              <a:buChar char="•"/>
            </a:pPr>
            <a:r>
              <a:rPr lang="en-US" dirty="0"/>
              <a:t>Note on Software used by auditee for accounting data</a:t>
            </a:r>
          </a:p>
          <a:p>
            <a:pPr marL="171450" indent="-171450">
              <a:buFont typeface="Arial" panose="020B0604020202020204" pitchFamily="34" charset="0"/>
              <a:buChar char="•"/>
            </a:pPr>
            <a:r>
              <a:rPr lang="en-US" dirty="0"/>
              <a:t>Note on Accounting policy</a:t>
            </a:r>
          </a:p>
          <a:p>
            <a:pPr marL="171450" indent="-171450">
              <a:buFont typeface="Arial" panose="020B0604020202020204" pitchFamily="34" charset="0"/>
              <a:buChar char="•"/>
            </a:pPr>
            <a:r>
              <a:rPr lang="en-US" dirty="0"/>
              <a:t>ITC Register</a:t>
            </a:r>
          </a:p>
          <a:p>
            <a:pPr marL="171450" indent="-171450">
              <a:buFont typeface="Arial" panose="020B0604020202020204" pitchFamily="34" charset="0"/>
              <a:buChar char="•"/>
            </a:pPr>
            <a:r>
              <a:rPr lang="en-US" dirty="0"/>
              <a:t>Last filed VAT / Service Tax / Excise Return</a:t>
            </a:r>
          </a:p>
          <a:p>
            <a:pPr marL="171450" indent="-171450">
              <a:buFont typeface="Arial" panose="020B0604020202020204" pitchFamily="34" charset="0"/>
              <a:buChar char="•"/>
            </a:pPr>
            <a:r>
              <a:rPr lang="en-US" dirty="0"/>
              <a:t>Copy of TRANS-01 and TRANS-02 , Treatment of KKC and other </a:t>
            </a:r>
            <a:r>
              <a:rPr lang="en-US" dirty="0" err="1"/>
              <a:t>cess</a:t>
            </a:r>
            <a:endParaRPr lang="en-US" dirty="0"/>
          </a:p>
          <a:p>
            <a:pPr marL="171450" indent="-171450">
              <a:buFont typeface="Arial" panose="020B0604020202020204" pitchFamily="34" charset="0"/>
              <a:buChar char="•"/>
            </a:pPr>
            <a:r>
              <a:rPr lang="en-US" dirty="0"/>
              <a:t>Copy of GSTR-3B and GSTR-1 of 1718 and 1819</a:t>
            </a:r>
          </a:p>
          <a:p>
            <a:pPr marL="171450" indent="-171450">
              <a:buFont typeface="Arial" panose="020B0604020202020204" pitchFamily="34" charset="0"/>
              <a:buChar char="•"/>
            </a:pPr>
            <a:r>
              <a:rPr lang="en-US" dirty="0"/>
              <a:t>Copy of Electronic Credit Ledger / Electronic Cash ledger of FY 1718</a:t>
            </a:r>
          </a:p>
          <a:p>
            <a:pPr marL="171450" indent="-171450">
              <a:buFont typeface="Arial" panose="020B0604020202020204" pitchFamily="34" charset="0"/>
              <a:buChar char="•"/>
            </a:pPr>
            <a:r>
              <a:rPr lang="en-US" dirty="0"/>
              <a:t>List of related parties / transaction with employees</a:t>
            </a:r>
          </a:p>
          <a:p>
            <a:pPr marL="171450" indent="-171450">
              <a:buFont typeface="Arial" panose="020B0604020202020204" pitchFamily="34" charset="0"/>
              <a:buChar char="•"/>
            </a:pPr>
            <a:r>
              <a:rPr lang="en-US" dirty="0"/>
              <a:t>List of documents referred in Table 13 of GSTR-1</a:t>
            </a:r>
          </a:p>
        </p:txBody>
      </p:sp>
    </p:spTree>
    <p:extLst>
      <p:ext uri="{BB962C8B-B14F-4D97-AF65-F5344CB8AC3E}">
        <p14:creationId xmlns:p14="http://schemas.microsoft.com/office/powerpoint/2010/main" xmlns="" val="24197390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7371" y="215610"/>
            <a:ext cx="6885031" cy="584775"/>
          </a:xfrm>
          <a:prstGeom prst="rect">
            <a:avLst/>
          </a:prstGeom>
          <a:noFill/>
        </p:spPr>
        <p:txBody>
          <a:bodyPr wrap="square" rtlCol="0">
            <a:spAutoFit/>
          </a:bodyPr>
          <a:lstStyle/>
          <a:p>
            <a:r>
              <a:rPr lang="en-US" sz="3200" b="1" dirty="0">
                <a:solidFill>
                  <a:srgbClr val="00B050"/>
                </a:solidFill>
                <a:latin typeface="Candara" panose="020E0502030303020204" pitchFamily="34" charset="0"/>
              </a:rPr>
              <a:t>Audit Documentation</a:t>
            </a:r>
          </a:p>
        </p:txBody>
      </p:sp>
      <p:sp>
        <p:nvSpPr>
          <p:cNvPr id="2" name="TextBox 1"/>
          <p:cNvSpPr txBox="1"/>
          <p:nvPr/>
        </p:nvSpPr>
        <p:spPr>
          <a:xfrm>
            <a:off x="147371" y="1107580"/>
            <a:ext cx="8777688" cy="4801314"/>
          </a:xfrm>
          <a:prstGeom prst="rect">
            <a:avLst/>
          </a:prstGeom>
          <a:noFill/>
        </p:spPr>
        <p:txBody>
          <a:bodyPr wrap="square" rtlCol="0">
            <a:spAutoFit/>
          </a:bodyPr>
          <a:lstStyle/>
          <a:p>
            <a:pPr marL="171450" indent="-171450">
              <a:buFont typeface="Arial" panose="020B0604020202020204" pitchFamily="34" charset="0"/>
              <a:buChar char="•"/>
            </a:pPr>
            <a:r>
              <a:rPr lang="en-US" dirty="0"/>
              <a:t>Copy of Invoice for Major Purchase and Sale of Capital Goods – Fixed Assets Schedule</a:t>
            </a:r>
          </a:p>
          <a:p>
            <a:pPr marL="171450" indent="-171450">
              <a:buFont typeface="Arial" panose="020B0604020202020204" pitchFamily="34" charset="0"/>
              <a:buChar char="•"/>
            </a:pPr>
            <a:r>
              <a:rPr lang="en-US" dirty="0"/>
              <a:t>Bifurcation of miscellaneous income.</a:t>
            </a:r>
          </a:p>
          <a:p>
            <a:pPr marL="171450" indent="-171450">
              <a:buFont typeface="Arial" panose="020B0604020202020204" pitchFamily="34" charset="0"/>
              <a:buChar char="•"/>
            </a:pPr>
            <a:r>
              <a:rPr lang="en-US" dirty="0"/>
              <a:t>Working of Rule 42 and 43 Reversal</a:t>
            </a:r>
          </a:p>
          <a:p>
            <a:pPr marL="171450" indent="-171450">
              <a:buFont typeface="Arial" panose="020B0604020202020204" pitchFamily="34" charset="0"/>
              <a:buChar char="•"/>
            </a:pPr>
            <a:r>
              <a:rPr lang="en-US" dirty="0"/>
              <a:t>Bifurcation of blocked credits</a:t>
            </a:r>
          </a:p>
          <a:p>
            <a:pPr marL="171450" indent="-171450">
              <a:buFont typeface="Arial" panose="020B0604020202020204" pitchFamily="34" charset="0"/>
              <a:buChar char="•"/>
            </a:pPr>
            <a:r>
              <a:rPr lang="en-US" dirty="0"/>
              <a:t>Proof of Tran-II Credit passed on</a:t>
            </a:r>
          </a:p>
          <a:p>
            <a:pPr marL="171450" indent="-171450">
              <a:buFont typeface="Arial" panose="020B0604020202020204" pitchFamily="34" charset="0"/>
              <a:buChar char="•"/>
            </a:pPr>
            <a:r>
              <a:rPr lang="en-US" dirty="0"/>
              <a:t>GSTR-2A reconciliation and effects of open entries in reconciliation</a:t>
            </a:r>
          </a:p>
          <a:p>
            <a:pPr marL="171450" indent="-171450">
              <a:buFont typeface="Arial" panose="020B0604020202020204" pitchFamily="34" charset="0"/>
              <a:buChar char="•"/>
            </a:pPr>
            <a:r>
              <a:rPr lang="en-US" dirty="0"/>
              <a:t>List of Supply of 1718 shown in 3B of FY 1819</a:t>
            </a:r>
          </a:p>
          <a:p>
            <a:pPr marL="171450" indent="-171450">
              <a:buFont typeface="Arial" panose="020B0604020202020204" pitchFamily="34" charset="0"/>
              <a:buChar char="•"/>
            </a:pPr>
            <a:r>
              <a:rPr lang="en-US" dirty="0"/>
              <a:t>List of ITC of FY 1718 claimed in 3B of FY 1819</a:t>
            </a:r>
          </a:p>
          <a:p>
            <a:pPr marL="171450" indent="-171450">
              <a:buFont typeface="Arial" panose="020B0604020202020204" pitchFamily="34" charset="0"/>
              <a:buChar char="•"/>
            </a:pPr>
            <a:r>
              <a:rPr lang="en-US" dirty="0"/>
              <a:t>Sample Sales Invoice of Major Item of output</a:t>
            </a:r>
          </a:p>
          <a:p>
            <a:pPr marL="171450" indent="-171450">
              <a:buFont typeface="Arial" panose="020B0604020202020204" pitchFamily="34" charset="0"/>
              <a:buChar char="•"/>
            </a:pPr>
            <a:r>
              <a:rPr lang="en-US" dirty="0"/>
              <a:t>Is there any Composite Supply / Mixed supply / Independent supply?</a:t>
            </a:r>
          </a:p>
          <a:p>
            <a:pPr marL="171450" indent="-171450">
              <a:buFont typeface="Arial" panose="020B0604020202020204" pitchFamily="34" charset="0"/>
              <a:buChar char="•"/>
            </a:pPr>
            <a:r>
              <a:rPr lang="en-US" dirty="0"/>
              <a:t>Sample Purchase invoice of Major Input, Input Services, Capital Goods</a:t>
            </a:r>
          </a:p>
          <a:p>
            <a:pPr marL="171450" indent="-171450">
              <a:buFont typeface="Arial" panose="020B0604020202020204" pitchFamily="34" charset="0"/>
              <a:buChar char="•"/>
            </a:pPr>
            <a:r>
              <a:rPr lang="en-US" dirty="0"/>
              <a:t>Important Sales and Purchase contracts / agreement</a:t>
            </a:r>
          </a:p>
          <a:p>
            <a:pPr marL="171450" indent="-171450">
              <a:buFont typeface="Arial" panose="020B0604020202020204" pitchFamily="34" charset="0"/>
              <a:buChar char="•"/>
            </a:pPr>
            <a:r>
              <a:rPr lang="en-US" dirty="0"/>
              <a:t>Description of Exempted outward supply and sample Bill of Supply</a:t>
            </a:r>
          </a:p>
          <a:p>
            <a:pPr marL="171450" indent="-171450">
              <a:buFont typeface="Arial" panose="020B0604020202020204" pitchFamily="34" charset="0"/>
              <a:buChar char="•"/>
            </a:pPr>
            <a:r>
              <a:rPr lang="en-US" dirty="0"/>
              <a:t>List of related parties / employees and Transaction with them</a:t>
            </a:r>
          </a:p>
          <a:p>
            <a:pPr marL="171450" indent="-171450">
              <a:buFont typeface="Arial" panose="020B0604020202020204" pitchFamily="34" charset="0"/>
              <a:buChar char="•"/>
            </a:pPr>
            <a:r>
              <a:rPr lang="en-US" dirty="0"/>
              <a:t>MRL on how transaction with related parties / distinct person satisfies test of valuation rules</a:t>
            </a:r>
          </a:p>
          <a:p>
            <a:pPr marL="171450" indent="-171450">
              <a:buFont typeface="Arial" panose="020B0604020202020204" pitchFamily="34" charset="0"/>
              <a:buChar char="•"/>
            </a:pPr>
            <a:r>
              <a:rPr lang="en-US" dirty="0"/>
              <a:t>MRL on instance of all Schedule I transactions</a:t>
            </a:r>
          </a:p>
        </p:txBody>
      </p:sp>
    </p:spTree>
    <p:extLst>
      <p:ext uri="{BB962C8B-B14F-4D97-AF65-F5344CB8AC3E}">
        <p14:creationId xmlns:p14="http://schemas.microsoft.com/office/powerpoint/2010/main" xmlns="" val="39194842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5783" y="2757642"/>
            <a:ext cx="5902036" cy="615553"/>
          </a:xfrm>
          <a:prstGeom prst="rect">
            <a:avLst/>
          </a:prstGeom>
          <a:noFill/>
        </p:spPr>
        <p:txBody>
          <a:bodyPr wrap="square" rtlCol="0">
            <a:spAutoFit/>
          </a:bodyPr>
          <a:lstStyle/>
          <a:p>
            <a:pPr algn="ctr"/>
            <a:r>
              <a:rPr lang="en-US" sz="3400" b="1" dirty="0">
                <a:solidFill>
                  <a:srgbClr val="00B050"/>
                </a:solidFill>
              </a:rPr>
              <a:t>Audit Risk</a:t>
            </a:r>
          </a:p>
        </p:txBody>
      </p:sp>
    </p:spTree>
    <p:extLst>
      <p:ext uri="{BB962C8B-B14F-4D97-AF65-F5344CB8AC3E}">
        <p14:creationId xmlns:p14="http://schemas.microsoft.com/office/powerpoint/2010/main" xmlns="" val="11277857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7371" y="215610"/>
            <a:ext cx="6885031" cy="584775"/>
          </a:xfrm>
          <a:prstGeom prst="rect">
            <a:avLst/>
          </a:prstGeom>
          <a:noFill/>
        </p:spPr>
        <p:txBody>
          <a:bodyPr wrap="square" rtlCol="0">
            <a:spAutoFit/>
          </a:bodyPr>
          <a:lstStyle/>
          <a:p>
            <a:r>
              <a:rPr lang="en-US" sz="3200" b="1" dirty="0">
                <a:solidFill>
                  <a:srgbClr val="00B050"/>
                </a:solidFill>
                <a:latin typeface="Candara" panose="020E0502030303020204" pitchFamily="34" charset="0"/>
              </a:rPr>
              <a:t>Audit Risk</a:t>
            </a:r>
          </a:p>
        </p:txBody>
      </p:sp>
      <p:sp>
        <p:nvSpPr>
          <p:cNvPr id="2" name="TextBox 1">
            <a:extLst>
              <a:ext uri="{FF2B5EF4-FFF2-40B4-BE49-F238E27FC236}">
                <a16:creationId xmlns:a16="http://schemas.microsoft.com/office/drawing/2014/main" xmlns="" id="{1335E635-EB31-4C0E-8295-DC68A5E1555A}"/>
              </a:ext>
            </a:extLst>
          </p:cNvPr>
          <p:cNvSpPr txBox="1"/>
          <p:nvPr/>
        </p:nvSpPr>
        <p:spPr>
          <a:xfrm>
            <a:off x="288608" y="1139384"/>
            <a:ext cx="8496290" cy="4976747"/>
          </a:xfrm>
          <a:prstGeom prst="rect">
            <a:avLst/>
          </a:prstGeom>
          <a:noFill/>
        </p:spPr>
        <p:txBody>
          <a:bodyPr wrap="square" rtlCol="0">
            <a:spAutoFit/>
          </a:bodyPr>
          <a:lstStyle/>
          <a:p>
            <a:r>
              <a:rPr lang="en-US" dirty="0"/>
              <a:t>When the GSTR 9C is drawn up by a professional who is different from the one who has carried out the audit, there is no requirement of audit of financial statements,</a:t>
            </a:r>
          </a:p>
          <a:p>
            <a:r>
              <a:rPr lang="en-US" dirty="0"/>
              <a:t>the only requirement would be an examination of the books and records as is required under the GST law and to certify the correctness of the information furnished under GSTR 9C. The word “certify” indicates absolute level of assurance is expected to be provided by the practitioner on the subject matter. Absolute assurance indicates that a practitioner has performed procedures considered appropriate to reducing the engagement risk to zero. However, even in the Tax Audits done under Income Tax, it has been accepted that “truth and correctness” would mean a much higher level of verification, though not exactly 100%. Sampling techniques to cover substantial part of the value could be an option to be used in GST Audits.</a:t>
            </a:r>
          </a:p>
          <a:p>
            <a:endParaRPr lang="en-US" dirty="0"/>
          </a:p>
          <a:p>
            <a:r>
              <a:rPr lang="en-US" dirty="0"/>
              <a:t>While conducting the GST audit, a study of the internal control systems would be an important step for assessing the risks of the audit as well as for planning the audit. A note on the software used by the client and the specific merits and demerits of the software would help the audit teams.</a:t>
            </a:r>
          </a:p>
        </p:txBody>
      </p:sp>
    </p:spTree>
    <p:extLst>
      <p:ext uri="{BB962C8B-B14F-4D97-AF65-F5344CB8AC3E}">
        <p14:creationId xmlns:p14="http://schemas.microsoft.com/office/powerpoint/2010/main" xmlns="" val="18620296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5783" y="2757642"/>
            <a:ext cx="5902036" cy="615553"/>
          </a:xfrm>
          <a:prstGeom prst="rect">
            <a:avLst/>
          </a:prstGeom>
          <a:noFill/>
        </p:spPr>
        <p:txBody>
          <a:bodyPr wrap="square" rtlCol="0">
            <a:spAutoFit/>
          </a:bodyPr>
          <a:lstStyle/>
          <a:p>
            <a:pPr algn="ctr"/>
            <a:r>
              <a:rPr lang="en-US" sz="3400" b="1" dirty="0">
                <a:solidFill>
                  <a:srgbClr val="00B050"/>
                </a:solidFill>
              </a:rPr>
              <a:t>Books viz a viz Returns</a:t>
            </a:r>
          </a:p>
        </p:txBody>
      </p:sp>
    </p:spTree>
    <p:extLst>
      <p:ext uri="{BB962C8B-B14F-4D97-AF65-F5344CB8AC3E}">
        <p14:creationId xmlns:p14="http://schemas.microsoft.com/office/powerpoint/2010/main" xmlns="" val="2418094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0383" y="2884642"/>
            <a:ext cx="5902036" cy="615553"/>
          </a:xfrm>
          <a:prstGeom prst="rect">
            <a:avLst/>
          </a:prstGeom>
          <a:noFill/>
        </p:spPr>
        <p:txBody>
          <a:bodyPr wrap="square" rtlCol="0">
            <a:spAutoFit/>
          </a:bodyPr>
          <a:lstStyle/>
          <a:p>
            <a:pPr algn="ctr"/>
            <a:r>
              <a:rPr lang="en-US" sz="3400" b="1" dirty="0">
                <a:solidFill>
                  <a:srgbClr val="00B050"/>
                </a:solidFill>
              </a:rPr>
              <a:t>Legal Provisions - GST Audit</a:t>
            </a:r>
          </a:p>
        </p:txBody>
      </p:sp>
    </p:spTree>
    <p:extLst>
      <p:ext uri="{BB962C8B-B14F-4D97-AF65-F5344CB8AC3E}">
        <p14:creationId xmlns:p14="http://schemas.microsoft.com/office/powerpoint/2010/main" xmlns="" val="324534896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7371" y="215610"/>
            <a:ext cx="6885031" cy="584775"/>
          </a:xfrm>
          <a:prstGeom prst="rect">
            <a:avLst/>
          </a:prstGeom>
          <a:noFill/>
        </p:spPr>
        <p:txBody>
          <a:bodyPr wrap="square" rtlCol="0">
            <a:spAutoFit/>
          </a:bodyPr>
          <a:lstStyle/>
          <a:p>
            <a:r>
              <a:rPr lang="en-US" sz="3200" b="1" dirty="0">
                <a:solidFill>
                  <a:srgbClr val="00B050"/>
                </a:solidFill>
                <a:latin typeface="Candara" panose="020E0502030303020204" pitchFamily="34" charset="0"/>
              </a:rPr>
              <a:t>Books viz a viz Returns</a:t>
            </a:r>
          </a:p>
        </p:txBody>
      </p:sp>
      <p:sp>
        <p:nvSpPr>
          <p:cNvPr id="4" name="TextBox 3">
            <a:extLst>
              <a:ext uri="{FF2B5EF4-FFF2-40B4-BE49-F238E27FC236}">
                <a16:creationId xmlns:a16="http://schemas.microsoft.com/office/drawing/2014/main" xmlns="" id="{4EDCDB47-5D2C-4BB4-A224-F04C6B348DA7}"/>
              </a:ext>
            </a:extLst>
          </p:cNvPr>
          <p:cNvSpPr txBox="1"/>
          <p:nvPr/>
        </p:nvSpPr>
        <p:spPr>
          <a:xfrm>
            <a:off x="275908" y="1050484"/>
            <a:ext cx="8496290" cy="553998"/>
          </a:xfrm>
          <a:prstGeom prst="rect">
            <a:avLst/>
          </a:prstGeom>
          <a:noFill/>
        </p:spPr>
        <p:txBody>
          <a:bodyPr wrap="square" rtlCol="0">
            <a:spAutoFit/>
          </a:bodyPr>
          <a:lstStyle/>
          <a:p>
            <a:pPr marL="285750" indent="-285750">
              <a:buFont typeface="Wingdings" panose="05000000000000000000" pitchFamily="2" charset="2"/>
              <a:buChar char="Ø"/>
            </a:pPr>
            <a:r>
              <a:rPr lang="en-US" sz="1500" dirty="0"/>
              <a:t>Control Sheet for identifying differences in month wise OTL &amp; ITC figures as per books and returns is required. Illustrative Table Given below:- </a:t>
            </a:r>
          </a:p>
        </p:txBody>
      </p:sp>
      <p:graphicFrame>
        <p:nvGraphicFramePr>
          <p:cNvPr id="6" name="Table 5">
            <a:extLst>
              <a:ext uri="{FF2B5EF4-FFF2-40B4-BE49-F238E27FC236}">
                <a16:creationId xmlns:a16="http://schemas.microsoft.com/office/drawing/2014/main" xmlns="" id="{F39274F2-72E5-4EAB-AA07-16E46931D706}"/>
              </a:ext>
            </a:extLst>
          </p:cNvPr>
          <p:cNvGraphicFramePr>
            <a:graphicFrameLocks noGrp="1"/>
          </p:cNvGraphicFramePr>
          <p:nvPr>
            <p:extLst>
              <p:ext uri="{D42A27DB-BD31-4B8C-83A1-F6EECF244321}">
                <p14:modId xmlns:p14="http://schemas.microsoft.com/office/powerpoint/2010/main" xmlns="" val="1180884472"/>
              </p:ext>
            </p:extLst>
          </p:nvPr>
        </p:nvGraphicFramePr>
        <p:xfrm>
          <a:off x="275908" y="1544415"/>
          <a:ext cx="8563613" cy="2354485"/>
        </p:xfrm>
        <a:graphic>
          <a:graphicData uri="http://schemas.openxmlformats.org/drawingml/2006/table">
            <a:tbl>
              <a:tblPr>
                <a:tableStyleId>{5C22544A-7EE6-4342-B048-85BDC9FD1C3A}</a:tableStyleId>
              </a:tblPr>
              <a:tblGrid>
                <a:gridCol w="656296">
                  <a:extLst>
                    <a:ext uri="{9D8B030D-6E8A-4147-A177-3AD203B41FA5}">
                      <a16:colId xmlns:a16="http://schemas.microsoft.com/office/drawing/2014/main" xmlns="" val="3118508439"/>
                    </a:ext>
                  </a:extLst>
                </a:gridCol>
                <a:gridCol w="709224">
                  <a:extLst>
                    <a:ext uri="{9D8B030D-6E8A-4147-A177-3AD203B41FA5}">
                      <a16:colId xmlns:a16="http://schemas.microsoft.com/office/drawing/2014/main" xmlns="" val="970505243"/>
                    </a:ext>
                  </a:extLst>
                </a:gridCol>
                <a:gridCol w="486929">
                  <a:extLst>
                    <a:ext uri="{9D8B030D-6E8A-4147-A177-3AD203B41FA5}">
                      <a16:colId xmlns:a16="http://schemas.microsoft.com/office/drawing/2014/main" xmlns="" val="3908579750"/>
                    </a:ext>
                  </a:extLst>
                </a:gridCol>
                <a:gridCol w="529272">
                  <a:extLst>
                    <a:ext uri="{9D8B030D-6E8A-4147-A177-3AD203B41FA5}">
                      <a16:colId xmlns:a16="http://schemas.microsoft.com/office/drawing/2014/main" xmlns="" val="369336612"/>
                    </a:ext>
                  </a:extLst>
                </a:gridCol>
                <a:gridCol w="518686">
                  <a:extLst>
                    <a:ext uri="{9D8B030D-6E8A-4147-A177-3AD203B41FA5}">
                      <a16:colId xmlns:a16="http://schemas.microsoft.com/office/drawing/2014/main" xmlns="" val="3166028587"/>
                    </a:ext>
                  </a:extLst>
                </a:gridCol>
                <a:gridCol w="783322">
                  <a:extLst>
                    <a:ext uri="{9D8B030D-6E8A-4147-A177-3AD203B41FA5}">
                      <a16:colId xmlns:a16="http://schemas.microsoft.com/office/drawing/2014/main" xmlns="" val="2209606534"/>
                    </a:ext>
                  </a:extLst>
                </a:gridCol>
                <a:gridCol w="730395">
                  <a:extLst>
                    <a:ext uri="{9D8B030D-6E8A-4147-A177-3AD203B41FA5}">
                      <a16:colId xmlns:a16="http://schemas.microsoft.com/office/drawing/2014/main" xmlns="" val="1719807303"/>
                    </a:ext>
                  </a:extLst>
                </a:gridCol>
                <a:gridCol w="529272">
                  <a:extLst>
                    <a:ext uri="{9D8B030D-6E8A-4147-A177-3AD203B41FA5}">
                      <a16:colId xmlns:a16="http://schemas.microsoft.com/office/drawing/2014/main" xmlns="" val="1799831021"/>
                    </a:ext>
                  </a:extLst>
                </a:gridCol>
                <a:gridCol w="518686">
                  <a:extLst>
                    <a:ext uri="{9D8B030D-6E8A-4147-A177-3AD203B41FA5}">
                      <a16:colId xmlns:a16="http://schemas.microsoft.com/office/drawing/2014/main" xmlns="" val="2907931301"/>
                    </a:ext>
                  </a:extLst>
                </a:gridCol>
                <a:gridCol w="783322">
                  <a:extLst>
                    <a:ext uri="{9D8B030D-6E8A-4147-A177-3AD203B41FA5}">
                      <a16:colId xmlns:a16="http://schemas.microsoft.com/office/drawing/2014/main" xmlns="" val="1788305953"/>
                    </a:ext>
                  </a:extLst>
                </a:gridCol>
                <a:gridCol w="486929">
                  <a:extLst>
                    <a:ext uri="{9D8B030D-6E8A-4147-A177-3AD203B41FA5}">
                      <a16:colId xmlns:a16="http://schemas.microsoft.com/office/drawing/2014/main" xmlns="" val="1347408942"/>
                    </a:ext>
                  </a:extLst>
                </a:gridCol>
                <a:gridCol w="529272">
                  <a:extLst>
                    <a:ext uri="{9D8B030D-6E8A-4147-A177-3AD203B41FA5}">
                      <a16:colId xmlns:a16="http://schemas.microsoft.com/office/drawing/2014/main" xmlns="" val="1847791010"/>
                    </a:ext>
                  </a:extLst>
                </a:gridCol>
                <a:gridCol w="518686">
                  <a:extLst>
                    <a:ext uri="{9D8B030D-6E8A-4147-A177-3AD203B41FA5}">
                      <a16:colId xmlns:a16="http://schemas.microsoft.com/office/drawing/2014/main" xmlns="" val="707902065"/>
                    </a:ext>
                  </a:extLst>
                </a:gridCol>
                <a:gridCol w="783322">
                  <a:extLst>
                    <a:ext uri="{9D8B030D-6E8A-4147-A177-3AD203B41FA5}">
                      <a16:colId xmlns:a16="http://schemas.microsoft.com/office/drawing/2014/main" xmlns="" val="1347349275"/>
                    </a:ext>
                  </a:extLst>
                </a:gridCol>
              </a:tblGrid>
              <a:tr h="234268">
                <a:tc gridSpan="14">
                  <a:txBody>
                    <a:bodyPr/>
                    <a:lstStyle/>
                    <a:p>
                      <a:pPr algn="l" fontAlgn="b"/>
                      <a:r>
                        <a:rPr lang="en-US" sz="1000" u="none" strike="noStrike" dirty="0">
                          <a:effectLst/>
                        </a:rPr>
                        <a:t>A) INPUT TAX CREDIT</a:t>
                      </a:r>
                      <a:endParaRPr lang="en-US" sz="1000" b="1" i="0" u="none" strike="noStrike" dirty="0">
                        <a:solidFill>
                          <a:srgbClr val="000000"/>
                        </a:solidFill>
                        <a:effectLst/>
                        <a:latin typeface="Calibri" panose="020F0502020204030204" pitchFamily="34" charset="0"/>
                      </a:endParaRPr>
                    </a:p>
                  </a:txBody>
                  <a:tcPr marL="83127" marR="83127" marT="41564" marB="41564"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2058162162"/>
                  </a:ext>
                </a:extLst>
              </a:tr>
              <a:tr h="234268">
                <a:tc rowSpan="2">
                  <a:txBody>
                    <a:bodyPr/>
                    <a:lstStyle/>
                    <a:p>
                      <a:pPr algn="ctr" fontAlgn="ctr"/>
                      <a:r>
                        <a:rPr lang="en-US" sz="1000" u="none" strike="noStrike" dirty="0" err="1">
                          <a:effectLst/>
                        </a:rPr>
                        <a:t>S.No</a:t>
                      </a:r>
                      <a:r>
                        <a:rPr lang="en-US" sz="1000" u="none" strike="noStrike" dirty="0">
                          <a:effectLst/>
                        </a:rPr>
                        <a:t>.</a:t>
                      </a:r>
                      <a:endParaRPr lang="en-US" sz="1000" b="1" i="0" u="none" strike="noStrike" dirty="0">
                        <a:solidFill>
                          <a:srgbClr val="000000"/>
                        </a:solidFill>
                        <a:effectLst/>
                        <a:latin typeface="Calibri" panose="020F0502020204030204" pitchFamily="34" charset="0"/>
                      </a:endParaRPr>
                    </a:p>
                  </a:txBody>
                  <a:tcPr marL="83127" marR="83127" marT="41564" marB="4156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ctr"/>
                      <a:r>
                        <a:rPr lang="en-US" sz="1000" u="none" strike="noStrike" dirty="0">
                          <a:effectLst/>
                        </a:rPr>
                        <a:t>Month</a:t>
                      </a:r>
                      <a:endParaRPr lang="en-US" sz="1000" b="1" i="0" u="none" strike="noStrike" dirty="0">
                        <a:solidFill>
                          <a:srgbClr val="000000"/>
                        </a:solidFill>
                        <a:effectLst/>
                        <a:latin typeface="Calibri" panose="020F0502020204030204" pitchFamily="34" charset="0"/>
                      </a:endParaRPr>
                    </a:p>
                  </a:txBody>
                  <a:tcPr marL="83127" marR="83127"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algn="ctr" fontAlgn="ctr"/>
                      <a:r>
                        <a:rPr lang="en-US" sz="1000" u="none" strike="noStrike" dirty="0">
                          <a:effectLst/>
                        </a:rPr>
                        <a:t> As per Books </a:t>
                      </a:r>
                      <a:endParaRPr lang="en-US" sz="1000" b="1" i="0" u="none" strike="noStrike" dirty="0">
                        <a:solidFill>
                          <a:srgbClr val="000000"/>
                        </a:solidFill>
                        <a:effectLst/>
                        <a:latin typeface="Calibri" panose="020F0502020204030204" pitchFamily="34" charset="0"/>
                      </a:endParaRPr>
                    </a:p>
                  </a:txBody>
                  <a:tcPr marL="83127" marR="83127"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gridSpan="4">
                  <a:txBody>
                    <a:bodyPr/>
                    <a:lstStyle/>
                    <a:p>
                      <a:pPr algn="ctr" fontAlgn="ctr"/>
                      <a:r>
                        <a:rPr lang="en-US" sz="1000" u="none" strike="noStrike">
                          <a:effectLst/>
                        </a:rPr>
                        <a:t> GSTR 3B </a:t>
                      </a:r>
                      <a:endParaRPr lang="en-US" sz="1000" b="1" i="0" u="none" strike="noStrike">
                        <a:solidFill>
                          <a:srgbClr val="000000"/>
                        </a:solidFill>
                        <a:effectLst/>
                        <a:latin typeface="Calibri" panose="020F0502020204030204" pitchFamily="34" charset="0"/>
                      </a:endParaRPr>
                    </a:p>
                  </a:txBody>
                  <a:tcPr marL="83127" marR="83127"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gridSpan="4">
                  <a:txBody>
                    <a:bodyPr/>
                    <a:lstStyle/>
                    <a:p>
                      <a:pPr algn="ctr" fontAlgn="ctr"/>
                      <a:r>
                        <a:rPr lang="en-US" sz="1000" u="none" strike="noStrike">
                          <a:effectLst/>
                        </a:rPr>
                        <a:t> As per GSTR 2A </a:t>
                      </a:r>
                      <a:endParaRPr lang="en-US" sz="1000" b="1" i="0" u="none" strike="noStrike">
                        <a:solidFill>
                          <a:srgbClr val="000000"/>
                        </a:solidFill>
                        <a:effectLst/>
                        <a:latin typeface="Calibri" panose="020F0502020204030204" pitchFamily="34" charset="0"/>
                      </a:endParaRPr>
                    </a:p>
                  </a:txBody>
                  <a:tcPr marL="83127" marR="83127" marT="41564" marB="4156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1910176926"/>
                  </a:ext>
                </a:extLst>
              </a:tr>
              <a:tr h="167409">
                <a:tc vMerge="1">
                  <a:txBody>
                    <a:bodyPr/>
                    <a:lstStyle/>
                    <a:p>
                      <a:endParaRPr lang="en-US"/>
                    </a:p>
                  </a:txBody>
                  <a:tcPr/>
                </a:tc>
                <a:tc vMerge="1">
                  <a:txBody>
                    <a:bodyPr/>
                    <a:lstStyle/>
                    <a:p>
                      <a:endParaRPr lang="en-US"/>
                    </a:p>
                  </a:txBody>
                  <a:tcPr/>
                </a:tc>
                <a:tc>
                  <a:txBody>
                    <a:bodyPr/>
                    <a:lstStyle/>
                    <a:p>
                      <a:pPr algn="ctr" fontAlgn="ctr"/>
                      <a:r>
                        <a:rPr lang="en-US" sz="1000" u="none" strike="noStrike" dirty="0">
                          <a:effectLst/>
                        </a:rPr>
                        <a:t> IGST </a:t>
                      </a:r>
                      <a:endParaRPr lang="en-US" sz="1000" b="1" i="0" u="none" strike="noStrike" dirty="0">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a:effectLst/>
                        </a:rPr>
                        <a:t> CGST </a:t>
                      </a:r>
                      <a:endParaRPr lang="en-US" sz="1000" b="1"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a:effectLst/>
                        </a:rPr>
                        <a:t> SGST </a:t>
                      </a:r>
                      <a:endParaRPr lang="en-US" sz="1000" b="1"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a:effectLst/>
                        </a:rPr>
                        <a:t> Total Tax </a:t>
                      </a:r>
                      <a:endParaRPr lang="en-US" sz="1000" b="1"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a:effectLst/>
                        </a:rPr>
                        <a:t> IGST </a:t>
                      </a:r>
                      <a:endParaRPr lang="en-US" sz="1000" b="1"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a:effectLst/>
                        </a:rPr>
                        <a:t> CGST </a:t>
                      </a:r>
                      <a:endParaRPr lang="en-US" sz="1000" b="1"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a:effectLst/>
                        </a:rPr>
                        <a:t> SGST </a:t>
                      </a:r>
                      <a:endParaRPr lang="en-US" sz="1000" b="1"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a:effectLst/>
                        </a:rPr>
                        <a:t> Total Tax </a:t>
                      </a:r>
                      <a:endParaRPr lang="en-US" sz="1000" b="1"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a:effectLst/>
                        </a:rPr>
                        <a:t> IGST </a:t>
                      </a:r>
                      <a:endParaRPr lang="en-US" sz="1000" b="1"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a:effectLst/>
                        </a:rPr>
                        <a:t> CGST </a:t>
                      </a:r>
                      <a:endParaRPr lang="en-US" sz="1000" b="1"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a:effectLst/>
                        </a:rPr>
                        <a:t> SGST </a:t>
                      </a:r>
                      <a:endParaRPr lang="en-US" sz="1000" b="1"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1000" u="none" strike="noStrike">
                          <a:effectLst/>
                        </a:rPr>
                        <a:t> Total Tax </a:t>
                      </a:r>
                      <a:endParaRPr lang="en-US" sz="1000" b="1"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299561215"/>
                  </a:ext>
                </a:extLst>
              </a:tr>
              <a:tr h="167409">
                <a:tc>
                  <a:txBody>
                    <a:bodyPr/>
                    <a:lstStyle/>
                    <a:p>
                      <a:pPr algn="ctr" fontAlgn="ctr"/>
                      <a:r>
                        <a:rPr lang="en-US" sz="1000" u="none" strike="noStrike">
                          <a:effectLst/>
                        </a:rPr>
                        <a:t>1</a:t>
                      </a:r>
                      <a:endParaRPr lang="en-US" sz="1000" b="0" i="0" u="none" strike="noStrike">
                        <a:solidFill>
                          <a:srgbClr val="000000"/>
                        </a:solidFill>
                        <a:effectLst/>
                        <a:latin typeface="Calibri" panose="020F0502020204030204" pitchFamily="34" charset="0"/>
                      </a:endParaRPr>
                    </a:p>
                  </a:txBody>
                  <a:tcPr marL="6985" marR="6985" marT="57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00" u="none" strike="noStrike" dirty="0">
                          <a:effectLst/>
                        </a:rPr>
                        <a:t>Jul-17</a:t>
                      </a:r>
                      <a:endParaRPr lang="en-US" sz="1000" b="0" i="0" u="none" strike="noStrike" dirty="0">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   </a:t>
                      </a:r>
                      <a:endParaRPr lang="en-US" sz="1000" b="1"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   </a:t>
                      </a:r>
                      <a:endParaRPr lang="en-US" sz="1000" b="1"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   </a:t>
                      </a:r>
                      <a:endParaRPr lang="en-US" sz="1000" b="1"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446221429"/>
                  </a:ext>
                </a:extLst>
              </a:tr>
              <a:tr h="167409">
                <a:tc>
                  <a:txBody>
                    <a:bodyPr/>
                    <a:lstStyle/>
                    <a:p>
                      <a:pPr algn="ctr" fontAlgn="ctr"/>
                      <a:r>
                        <a:rPr lang="en-US" sz="1000" u="none" strike="noStrike">
                          <a:effectLst/>
                        </a:rPr>
                        <a:t>2</a:t>
                      </a:r>
                      <a:endParaRPr lang="en-US" sz="1000" b="0" i="0" u="none" strike="noStrike">
                        <a:solidFill>
                          <a:srgbClr val="000000"/>
                        </a:solidFill>
                        <a:effectLst/>
                        <a:latin typeface="Calibri" panose="020F0502020204030204" pitchFamily="34" charset="0"/>
                      </a:endParaRPr>
                    </a:p>
                  </a:txBody>
                  <a:tcPr marL="6985" marR="6985" marT="57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00" u="none" strike="noStrike" dirty="0">
                          <a:effectLst/>
                        </a:rPr>
                        <a:t>Aug-17</a:t>
                      </a:r>
                      <a:endParaRPr lang="en-US" sz="1000" b="0" i="0" u="none" strike="noStrike" dirty="0">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   </a:t>
                      </a:r>
                      <a:endParaRPr lang="en-US" sz="1000" b="1"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   </a:t>
                      </a:r>
                      <a:endParaRPr lang="en-US" sz="1000" b="1"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   </a:t>
                      </a:r>
                      <a:endParaRPr lang="en-US" sz="1000" b="1"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264827949"/>
                  </a:ext>
                </a:extLst>
              </a:tr>
              <a:tr h="167409">
                <a:tc>
                  <a:txBody>
                    <a:bodyPr/>
                    <a:lstStyle/>
                    <a:p>
                      <a:pPr algn="ctr" fontAlgn="ctr"/>
                      <a:r>
                        <a:rPr lang="en-US" sz="1000" u="none" strike="noStrike">
                          <a:effectLst/>
                        </a:rPr>
                        <a:t>3</a:t>
                      </a:r>
                      <a:endParaRPr lang="en-US" sz="1000" b="0" i="0" u="none" strike="noStrike">
                        <a:solidFill>
                          <a:srgbClr val="000000"/>
                        </a:solidFill>
                        <a:effectLst/>
                        <a:latin typeface="Calibri" panose="020F0502020204030204" pitchFamily="34" charset="0"/>
                      </a:endParaRPr>
                    </a:p>
                  </a:txBody>
                  <a:tcPr marL="6985" marR="6985" marT="57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00" u="none" strike="noStrike" dirty="0">
                          <a:effectLst/>
                        </a:rPr>
                        <a:t>Sep-17</a:t>
                      </a:r>
                      <a:endParaRPr lang="en-US" sz="1000" b="0" i="0" u="none" strike="noStrike" dirty="0">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   </a:t>
                      </a:r>
                      <a:endParaRPr lang="en-US" sz="1000" b="1"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   </a:t>
                      </a:r>
                      <a:endParaRPr lang="en-US" sz="1000" b="1"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   </a:t>
                      </a:r>
                      <a:endParaRPr lang="en-US" sz="1000" b="1"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788675155"/>
                  </a:ext>
                </a:extLst>
              </a:tr>
              <a:tr h="167409">
                <a:tc>
                  <a:txBody>
                    <a:bodyPr/>
                    <a:lstStyle/>
                    <a:p>
                      <a:pPr algn="ctr" fontAlgn="ctr"/>
                      <a:r>
                        <a:rPr lang="en-US" sz="1000" u="none" strike="noStrike">
                          <a:effectLst/>
                        </a:rPr>
                        <a:t>4</a:t>
                      </a:r>
                      <a:endParaRPr lang="en-US" sz="1000" b="0" i="0" u="none" strike="noStrike">
                        <a:solidFill>
                          <a:srgbClr val="000000"/>
                        </a:solidFill>
                        <a:effectLst/>
                        <a:latin typeface="Calibri" panose="020F0502020204030204" pitchFamily="34" charset="0"/>
                      </a:endParaRPr>
                    </a:p>
                  </a:txBody>
                  <a:tcPr marL="6985" marR="6985" marT="57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00" u="none" strike="noStrike" dirty="0">
                          <a:effectLst/>
                        </a:rPr>
                        <a:t>Oct-17</a:t>
                      </a:r>
                      <a:endParaRPr lang="en-US" sz="1000" b="0" i="0" u="none" strike="noStrike" dirty="0">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   </a:t>
                      </a:r>
                      <a:endParaRPr lang="en-US" sz="1000" b="1"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   </a:t>
                      </a:r>
                      <a:endParaRPr lang="en-US" sz="1000" b="1"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   </a:t>
                      </a:r>
                      <a:endParaRPr lang="en-US" sz="1000" b="1"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726589109"/>
                  </a:ext>
                </a:extLst>
              </a:tr>
              <a:tr h="167409">
                <a:tc>
                  <a:txBody>
                    <a:bodyPr/>
                    <a:lstStyle/>
                    <a:p>
                      <a:pPr algn="ctr" fontAlgn="ctr"/>
                      <a:r>
                        <a:rPr lang="en-US" sz="1000" u="none" strike="noStrike">
                          <a:effectLst/>
                        </a:rPr>
                        <a:t>5</a:t>
                      </a:r>
                      <a:endParaRPr lang="en-US" sz="1000" b="0" i="0" u="none" strike="noStrike">
                        <a:solidFill>
                          <a:srgbClr val="000000"/>
                        </a:solidFill>
                        <a:effectLst/>
                        <a:latin typeface="Calibri" panose="020F0502020204030204" pitchFamily="34" charset="0"/>
                      </a:endParaRPr>
                    </a:p>
                  </a:txBody>
                  <a:tcPr marL="6985" marR="6985" marT="57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00" u="none" strike="noStrike" dirty="0">
                          <a:effectLst/>
                        </a:rPr>
                        <a:t>Nov-17</a:t>
                      </a:r>
                      <a:endParaRPr lang="en-US" sz="1000" b="0" i="0" u="none" strike="noStrike" dirty="0">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   </a:t>
                      </a:r>
                      <a:endParaRPr lang="en-US" sz="1000" b="1"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   </a:t>
                      </a:r>
                      <a:endParaRPr lang="en-US" sz="1000" b="1"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   </a:t>
                      </a:r>
                      <a:endParaRPr lang="en-US" sz="1000" b="1"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4261549577"/>
                  </a:ext>
                </a:extLst>
              </a:tr>
              <a:tr h="167409">
                <a:tc>
                  <a:txBody>
                    <a:bodyPr/>
                    <a:lstStyle/>
                    <a:p>
                      <a:pPr algn="ctr" fontAlgn="ctr"/>
                      <a:r>
                        <a:rPr lang="en-US" sz="1000" u="none" strike="noStrike">
                          <a:effectLst/>
                        </a:rPr>
                        <a:t>6</a:t>
                      </a:r>
                      <a:endParaRPr lang="en-US" sz="1000" b="0" i="0" u="none" strike="noStrike">
                        <a:solidFill>
                          <a:srgbClr val="000000"/>
                        </a:solidFill>
                        <a:effectLst/>
                        <a:latin typeface="Calibri" panose="020F0502020204030204" pitchFamily="34" charset="0"/>
                      </a:endParaRPr>
                    </a:p>
                  </a:txBody>
                  <a:tcPr marL="6985" marR="6985" marT="57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00" u="none" strike="noStrike" dirty="0">
                          <a:effectLst/>
                        </a:rPr>
                        <a:t>Dec-17</a:t>
                      </a:r>
                      <a:endParaRPr lang="en-US" sz="1000" b="0" i="0" u="none" strike="noStrike" dirty="0">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   </a:t>
                      </a:r>
                      <a:endParaRPr lang="en-US" sz="1000" b="1"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   </a:t>
                      </a:r>
                      <a:endParaRPr lang="en-US" sz="1000" b="1"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   </a:t>
                      </a:r>
                      <a:endParaRPr lang="en-US" sz="1000" b="1"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4232234673"/>
                  </a:ext>
                </a:extLst>
              </a:tr>
              <a:tr h="167409">
                <a:tc>
                  <a:txBody>
                    <a:bodyPr/>
                    <a:lstStyle/>
                    <a:p>
                      <a:pPr algn="ctr" fontAlgn="ctr"/>
                      <a:r>
                        <a:rPr lang="en-US" sz="1000" u="none" strike="noStrike">
                          <a:effectLst/>
                        </a:rPr>
                        <a:t>7</a:t>
                      </a:r>
                      <a:endParaRPr lang="en-US" sz="1000" b="0" i="0" u="none" strike="noStrike">
                        <a:solidFill>
                          <a:srgbClr val="000000"/>
                        </a:solidFill>
                        <a:effectLst/>
                        <a:latin typeface="Calibri" panose="020F0502020204030204" pitchFamily="34" charset="0"/>
                      </a:endParaRPr>
                    </a:p>
                  </a:txBody>
                  <a:tcPr marL="6985" marR="6985" marT="57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00" u="none" strike="noStrike" dirty="0">
                          <a:effectLst/>
                        </a:rPr>
                        <a:t>Jan-18</a:t>
                      </a:r>
                      <a:endParaRPr lang="en-US" sz="1000" b="0" i="0" u="none" strike="noStrike" dirty="0">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   </a:t>
                      </a:r>
                      <a:endParaRPr lang="en-US" sz="1000" b="1"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   </a:t>
                      </a:r>
                      <a:endParaRPr lang="en-US" sz="1000" b="1"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   </a:t>
                      </a:r>
                      <a:endParaRPr lang="en-US" sz="1000" b="1"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750540289"/>
                  </a:ext>
                </a:extLst>
              </a:tr>
              <a:tr h="167409">
                <a:tc>
                  <a:txBody>
                    <a:bodyPr/>
                    <a:lstStyle/>
                    <a:p>
                      <a:pPr algn="ctr" fontAlgn="ctr"/>
                      <a:r>
                        <a:rPr lang="en-US" sz="1000" u="none" strike="noStrike">
                          <a:effectLst/>
                        </a:rPr>
                        <a:t>8</a:t>
                      </a:r>
                      <a:endParaRPr lang="en-US" sz="1000" b="0" i="0" u="none" strike="noStrike">
                        <a:solidFill>
                          <a:srgbClr val="000000"/>
                        </a:solidFill>
                        <a:effectLst/>
                        <a:latin typeface="Calibri" panose="020F0502020204030204" pitchFamily="34" charset="0"/>
                      </a:endParaRPr>
                    </a:p>
                  </a:txBody>
                  <a:tcPr marL="6985" marR="6985" marT="57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00" u="none" strike="noStrike" dirty="0">
                          <a:effectLst/>
                        </a:rPr>
                        <a:t>Feb-18</a:t>
                      </a:r>
                      <a:endParaRPr lang="en-US" sz="1000" b="0" i="0" u="none" strike="noStrike" dirty="0">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dirty="0">
                          <a:effectLst/>
                        </a:rPr>
                        <a:t> </a:t>
                      </a:r>
                      <a:endParaRPr lang="en-US" sz="1000" b="0" i="0" u="none" strike="noStrike" dirty="0">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   </a:t>
                      </a:r>
                      <a:endParaRPr lang="en-US" sz="1000" b="1"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   </a:t>
                      </a:r>
                      <a:endParaRPr lang="en-US" sz="1000" b="1"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   </a:t>
                      </a:r>
                      <a:endParaRPr lang="en-US" sz="1000" b="1"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846701303"/>
                  </a:ext>
                </a:extLst>
              </a:tr>
              <a:tr h="167409">
                <a:tc>
                  <a:txBody>
                    <a:bodyPr/>
                    <a:lstStyle/>
                    <a:p>
                      <a:pPr algn="ctr" fontAlgn="ctr"/>
                      <a:r>
                        <a:rPr lang="en-US" sz="1000" u="none" strike="noStrike">
                          <a:effectLst/>
                        </a:rPr>
                        <a:t>9</a:t>
                      </a:r>
                      <a:endParaRPr lang="en-US" sz="1000" b="0" i="0" u="none" strike="noStrike">
                        <a:solidFill>
                          <a:srgbClr val="000000"/>
                        </a:solidFill>
                        <a:effectLst/>
                        <a:latin typeface="Calibri" panose="020F0502020204030204" pitchFamily="34" charset="0"/>
                      </a:endParaRPr>
                    </a:p>
                  </a:txBody>
                  <a:tcPr marL="6985" marR="6985" marT="577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00" u="none" strike="noStrike" dirty="0">
                          <a:effectLst/>
                        </a:rPr>
                        <a:t>Mar-18</a:t>
                      </a:r>
                      <a:endParaRPr lang="en-US" sz="1000" b="0" i="0" u="none" strike="noStrike" dirty="0">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   </a:t>
                      </a:r>
                      <a:endParaRPr lang="en-US" sz="1000" b="1"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   </a:t>
                      </a:r>
                      <a:endParaRPr lang="en-US" sz="1000" b="1"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a:effectLst/>
                        </a:rPr>
                        <a:t>                -   </a:t>
                      </a:r>
                      <a:endParaRPr lang="en-US" sz="1000" b="1" i="0" u="none" strike="noStrike">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779601578"/>
                  </a:ext>
                </a:extLst>
              </a:tr>
              <a:tr h="209339">
                <a:tc>
                  <a:txBody>
                    <a:bodyPr/>
                    <a:lstStyle/>
                    <a:p>
                      <a:pPr algn="l" fontAlgn="b"/>
                      <a:r>
                        <a:rPr lang="en-US" sz="1000" u="none" strike="noStrike">
                          <a:effectLst/>
                        </a:rPr>
                        <a:t> </a:t>
                      </a:r>
                      <a:endParaRPr lang="en-US" sz="1000" b="0" i="0" u="none" strike="noStrike">
                        <a:solidFill>
                          <a:srgbClr val="000000"/>
                        </a:solidFill>
                        <a:effectLst/>
                        <a:latin typeface="Calibri" panose="020F0502020204030204" pitchFamily="34" charset="0"/>
                      </a:endParaRPr>
                    </a:p>
                  </a:txBody>
                  <a:tcPr marL="6985" marR="6985" marT="577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000" u="none" strike="noStrike" dirty="0">
                          <a:effectLst/>
                        </a:rPr>
                        <a:t>TOTAL (A)</a:t>
                      </a:r>
                      <a:endParaRPr lang="en-US" sz="1000" b="0" i="0" u="none" strike="noStrike" dirty="0">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dirty="0">
                          <a:effectLst/>
                        </a:rPr>
                        <a:t>        -   </a:t>
                      </a:r>
                      <a:endParaRPr lang="en-US" sz="1000" b="0" i="0" u="none" strike="noStrike" dirty="0">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dirty="0">
                          <a:effectLst/>
                        </a:rPr>
                        <a:t>         -   </a:t>
                      </a:r>
                      <a:endParaRPr lang="en-US" sz="1000" b="0" i="0" u="none" strike="noStrike" dirty="0">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dirty="0">
                          <a:effectLst/>
                        </a:rPr>
                        <a:t>         -   </a:t>
                      </a:r>
                      <a:endParaRPr lang="en-US" sz="1000" b="0" i="0" u="none" strike="noStrike" dirty="0">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dirty="0">
                          <a:effectLst/>
                        </a:rPr>
                        <a:t>                -   </a:t>
                      </a:r>
                      <a:endParaRPr lang="en-US" sz="1000" b="0" i="0" u="none" strike="noStrike" dirty="0">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dirty="0">
                          <a:effectLst/>
                        </a:rPr>
                        <a:t>               -   </a:t>
                      </a:r>
                      <a:endParaRPr lang="en-US" sz="1000" b="0" i="0" u="none" strike="noStrike" dirty="0">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dirty="0">
                          <a:effectLst/>
                        </a:rPr>
                        <a:t>         -   </a:t>
                      </a:r>
                      <a:endParaRPr lang="en-US" sz="1000" b="0" i="0" u="none" strike="noStrike" dirty="0">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dirty="0">
                          <a:effectLst/>
                        </a:rPr>
                        <a:t>         -   </a:t>
                      </a:r>
                      <a:endParaRPr lang="en-US" sz="1000" b="0" i="0" u="none" strike="noStrike" dirty="0">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dirty="0">
                          <a:effectLst/>
                        </a:rPr>
                        <a:t>                -   </a:t>
                      </a:r>
                      <a:endParaRPr lang="en-US" sz="1000" b="0" i="0" u="none" strike="noStrike" dirty="0">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dirty="0">
                          <a:effectLst/>
                        </a:rPr>
                        <a:t>        -   </a:t>
                      </a:r>
                      <a:endParaRPr lang="en-US" sz="1000" b="0" i="0" u="none" strike="noStrike" dirty="0">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dirty="0">
                          <a:effectLst/>
                        </a:rPr>
                        <a:t>         -   </a:t>
                      </a:r>
                      <a:endParaRPr lang="en-US" sz="1000" b="0" i="0" u="none" strike="noStrike" dirty="0">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dirty="0">
                          <a:effectLst/>
                        </a:rPr>
                        <a:t>         -   </a:t>
                      </a:r>
                      <a:endParaRPr lang="en-US" sz="1000" b="0" i="0" u="none" strike="noStrike" dirty="0">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1000" u="none" strike="noStrike" dirty="0">
                          <a:effectLst/>
                        </a:rPr>
                        <a:t>                -   </a:t>
                      </a:r>
                      <a:endParaRPr lang="en-US" sz="1000" b="0" i="0" u="none" strike="noStrike" dirty="0">
                        <a:solidFill>
                          <a:srgbClr val="000000"/>
                        </a:solidFill>
                        <a:effectLst/>
                        <a:latin typeface="Calibri" panose="020F0502020204030204" pitchFamily="34" charset="0"/>
                      </a:endParaRPr>
                    </a:p>
                  </a:txBody>
                  <a:tcPr marL="6985" marR="6985" marT="57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946269709"/>
                  </a:ext>
                </a:extLst>
              </a:tr>
            </a:tbl>
          </a:graphicData>
        </a:graphic>
      </p:graphicFrame>
      <p:graphicFrame>
        <p:nvGraphicFramePr>
          <p:cNvPr id="7" name="Table 6">
            <a:extLst>
              <a:ext uri="{FF2B5EF4-FFF2-40B4-BE49-F238E27FC236}">
                <a16:creationId xmlns:a16="http://schemas.microsoft.com/office/drawing/2014/main" xmlns="" id="{9DB37D38-0F82-4586-AB5F-969330B68AC7}"/>
              </a:ext>
            </a:extLst>
          </p:cNvPr>
          <p:cNvGraphicFramePr>
            <a:graphicFrameLocks noGrp="1"/>
          </p:cNvGraphicFramePr>
          <p:nvPr>
            <p:extLst>
              <p:ext uri="{D42A27DB-BD31-4B8C-83A1-F6EECF244321}">
                <p14:modId xmlns:p14="http://schemas.microsoft.com/office/powerpoint/2010/main" xmlns="" val="1068262145"/>
              </p:ext>
            </p:extLst>
          </p:nvPr>
        </p:nvGraphicFramePr>
        <p:xfrm>
          <a:off x="275908" y="4073447"/>
          <a:ext cx="8563614" cy="2253575"/>
        </p:xfrm>
        <a:graphic>
          <a:graphicData uri="http://schemas.openxmlformats.org/drawingml/2006/table">
            <a:tbl>
              <a:tblPr>
                <a:tableStyleId>{5C22544A-7EE6-4342-B048-85BDC9FD1C3A}</a:tableStyleId>
              </a:tblPr>
              <a:tblGrid>
                <a:gridCol w="674060">
                  <a:extLst>
                    <a:ext uri="{9D8B030D-6E8A-4147-A177-3AD203B41FA5}">
                      <a16:colId xmlns:a16="http://schemas.microsoft.com/office/drawing/2014/main" xmlns="" val="2062919418"/>
                    </a:ext>
                  </a:extLst>
                </a:gridCol>
                <a:gridCol w="535932">
                  <a:extLst>
                    <a:ext uri="{9D8B030D-6E8A-4147-A177-3AD203B41FA5}">
                      <a16:colId xmlns:a16="http://schemas.microsoft.com/office/drawing/2014/main" xmlns="" val="916264211"/>
                    </a:ext>
                  </a:extLst>
                </a:gridCol>
                <a:gridCol w="429199">
                  <a:extLst>
                    <a:ext uri="{9D8B030D-6E8A-4147-A177-3AD203B41FA5}">
                      <a16:colId xmlns:a16="http://schemas.microsoft.com/office/drawing/2014/main" xmlns="" val="2201643707"/>
                    </a:ext>
                  </a:extLst>
                </a:gridCol>
                <a:gridCol w="352349">
                  <a:extLst>
                    <a:ext uri="{9D8B030D-6E8A-4147-A177-3AD203B41FA5}">
                      <a16:colId xmlns:a16="http://schemas.microsoft.com/office/drawing/2014/main" xmlns="" val="4247867582"/>
                    </a:ext>
                  </a:extLst>
                </a:gridCol>
                <a:gridCol w="382987">
                  <a:extLst>
                    <a:ext uri="{9D8B030D-6E8A-4147-A177-3AD203B41FA5}">
                      <a16:colId xmlns:a16="http://schemas.microsoft.com/office/drawing/2014/main" xmlns="" val="3235247770"/>
                    </a:ext>
                  </a:extLst>
                </a:gridCol>
                <a:gridCol w="375328">
                  <a:extLst>
                    <a:ext uri="{9D8B030D-6E8A-4147-A177-3AD203B41FA5}">
                      <a16:colId xmlns:a16="http://schemas.microsoft.com/office/drawing/2014/main" xmlns="" val="3015558907"/>
                    </a:ext>
                  </a:extLst>
                </a:gridCol>
                <a:gridCol w="857894">
                  <a:extLst>
                    <a:ext uri="{9D8B030D-6E8A-4147-A177-3AD203B41FA5}">
                      <a16:colId xmlns:a16="http://schemas.microsoft.com/office/drawing/2014/main" xmlns="" val="4185214086"/>
                    </a:ext>
                  </a:extLst>
                </a:gridCol>
                <a:gridCol w="566823">
                  <a:extLst>
                    <a:ext uri="{9D8B030D-6E8A-4147-A177-3AD203B41FA5}">
                      <a16:colId xmlns:a16="http://schemas.microsoft.com/office/drawing/2014/main" xmlns="" val="3854614711"/>
                    </a:ext>
                  </a:extLst>
                </a:gridCol>
                <a:gridCol w="528523">
                  <a:extLst>
                    <a:ext uri="{9D8B030D-6E8A-4147-A177-3AD203B41FA5}">
                      <a16:colId xmlns:a16="http://schemas.microsoft.com/office/drawing/2014/main" xmlns="" val="2221445947"/>
                    </a:ext>
                  </a:extLst>
                </a:gridCol>
                <a:gridCol w="382987">
                  <a:extLst>
                    <a:ext uri="{9D8B030D-6E8A-4147-A177-3AD203B41FA5}">
                      <a16:colId xmlns:a16="http://schemas.microsoft.com/office/drawing/2014/main" xmlns="" val="3218475923"/>
                    </a:ext>
                  </a:extLst>
                </a:gridCol>
                <a:gridCol w="375328">
                  <a:extLst>
                    <a:ext uri="{9D8B030D-6E8A-4147-A177-3AD203B41FA5}">
                      <a16:colId xmlns:a16="http://schemas.microsoft.com/office/drawing/2014/main" xmlns="" val="976384213"/>
                    </a:ext>
                  </a:extLst>
                </a:gridCol>
                <a:gridCol w="857894">
                  <a:extLst>
                    <a:ext uri="{9D8B030D-6E8A-4147-A177-3AD203B41FA5}">
                      <a16:colId xmlns:a16="http://schemas.microsoft.com/office/drawing/2014/main" xmlns="" val="2464447480"/>
                    </a:ext>
                  </a:extLst>
                </a:gridCol>
                <a:gridCol w="566823">
                  <a:extLst>
                    <a:ext uri="{9D8B030D-6E8A-4147-A177-3AD203B41FA5}">
                      <a16:colId xmlns:a16="http://schemas.microsoft.com/office/drawing/2014/main" xmlns="" val="485975521"/>
                    </a:ext>
                  </a:extLst>
                </a:gridCol>
                <a:gridCol w="352349">
                  <a:extLst>
                    <a:ext uri="{9D8B030D-6E8A-4147-A177-3AD203B41FA5}">
                      <a16:colId xmlns:a16="http://schemas.microsoft.com/office/drawing/2014/main" xmlns="" val="685552802"/>
                    </a:ext>
                  </a:extLst>
                </a:gridCol>
                <a:gridCol w="382987">
                  <a:extLst>
                    <a:ext uri="{9D8B030D-6E8A-4147-A177-3AD203B41FA5}">
                      <a16:colId xmlns:a16="http://schemas.microsoft.com/office/drawing/2014/main" xmlns="" val="2067615158"/>
                    </a:ext>
                  </a:extLst>
                </a:gridCol>
                <a:gridCol w="375328">
                  <a:extLst>
                    <a:ext uri="{9D8B030D-6E8A-4147-A177-3AD203B41FA5}">
                      <a16:colId xmlns:a16="http://schemas.microsoft.com/office/drawing/2014/main" xmlns="" val="1493037666"/>
                    </a:ext>
                  </a:extLst>
                </a:gridCol>
                <a:gridCol w="566823">
                  <a:extLst>
                    <a:ext uri="{9D8B030D-6E8A-4147-A177-3AD203B41FA5}">
                      <a16:colId xmlns:a16="http://schemas.microsoft.com/office/drawing/2014/main" xmlns="" val="2855412834"/>
                    </a:ext>
                  </a:extLst>
                </a:gridCol>
              </a:tblGrid>
              <a:tr h="237744">
                <a:tc gridSpan="17">
                  <a:txBody>
                    <a:bodyPr/>
                    <a:lstStyle/>
                    <a:p>
                      <a:pPr algn="l" fontAlgn="b"/>
                      <a:r>
                        <a:rPr lang="en-US" sz="900" u="none" strike="noStrike" dirty="0">
                          <a:effectLst/>
                        </a:rPr>
                        <a:t>B) Output Tax Liability</a:t>
                      </a:r>
                      <a:endParaRPr lang="en-US" sz="900" b="1" i="0" u="none" strike="noStrike" dirty="0">
                        <a:solidFill>
                          <a:srgbClr val="000000"/>
                        </a:solidFill>
                        <a:effectLst/>
                        <a:latin typeface="Calibri" panose="020F0502020204030204" pitchFamily="34" charset="0"/>
                      </a:endParaRPr>
                    </a:p>
                  </a:txBody>
                  <a:tcPr marL="100584" marR="100584" marT="50292" marB="50292"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1214345389"/>
                  </a:ext>
                </a:extLst>
              </a:tr>
              <a:tr h="237744">
                <a:tc rowSpan="2">
                  <a:txBody>
                    <a:bodyPr/>
                    <a:lstStyle/>
                    <a:p>
                      <a:pPr algn="ctr" fontAlgn="ctr"/>
                      <a:r>
                        <a:rPr lang="en-US" sz="900" u="none" strike="noStrike" dirty="0" err="1">
                          <a:effectLst/>
                        </a:rPr>
                        <a:t>S.No</a:t>
                      </a:r>
                      <a:r>
                        <a:rPr lang="en-US" sz="900" u="none" strike="noStrike" dirty="0">
                          <a:effectLst/>
                        </a:rPr>
                        <a:t>.</a:t>
                      </a:r>
                      <a:endParaRPr lang="en-US" sz="900" b="1" i="0" u="none" strike="noStrike" dirty="0">
                        <a:solidFill>
                          <a:srgbClr val="000000"/>
                        </a:solidFill>
                        <a:effectLst/>
                        <a:latin typeface="Calibri" panose="020F0502020204030204" pitchFamily="34" charset="0"/>
                      </a:endParaRPr>
                    </a:p>
                  </a:txBody>
                  <a:tcPr marL="100584" marR="100584" marT="50292" marB="5029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fontAlgn="ctr"/>
                      <a:r>
                        <a:rPr lang="en-US" sz="900" u="none" strike="noStrike" dirty="0">
                          <a:effectLst/>
                        </a:rPr>
                        <a:t>Month</a:t>
                      </a:r>
                      <a:endParaRPr lang="en-US" sz="900" b="1" i="0" u="none" strike="noStrike" dirty="0">
                        <a:solidFill>
                          <a:srgbClr val="000000"/>
                        </a:solidFill>
                        <a:effectLst/>
                        <a:latin typeface="Calibri" panose="020F0502020204030204" pitchFamily="34" charset="0"/>
                      </a:endParaRPr>
                    </a:p>
                  </a:txBody>
                  <a:tcPr marL="100584" marR="100584" marT="50292" marB="5029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5">
                  <a:txBody>
                    <a:bodyPr/>
                    <a:lstStyle/>
                    <a:p>
                      <a:pPr algn="ctr" fontAlgn="ctr"/>
                      <a:r>
                        <a:rPr lang="en-US" sz="900" u="none" strike="noStrike">
                          <a:effectLst/>
                        </a:rPr>
                        <a:t> As per Books </a:t>
                      </a:r>
                      <a:endParaRPr lang="en-US" sz="900" b="1" i="0" u="none" strike="noStrike">
                        <a:solidFill>
                          <a:srgbClr val="000000"/>
                        </a:solidFill>
                        <a:effectLst/>
                        <a:latin typeface="Calibri" panose="020F0502020204030204" pitchFamily="34" charset="0"/>
                      </a:endParaRPr>
                    </a:p>
                  </a:txBody>
                  <a:tcPr marL="100584" marR="100584" marT="50292" marB="5029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algn="ctr" fontAlgn="ctr"/>
                      <a:r>
                        <a:rPr lang="en-US" sz="900" u="none" strike="noStrike">
                          <a:effectLst/>
                        </a:rPr>
                        <a:t> GSTR 3B </a:t>
                      </a:r>
                      <a:endParaRPr lang="en-US" sz="900" b="1" i="0" u="none" strike="noStrike">
                        <a:solidFill>
                          <a:srgbClr val="000000"/>
                        </a:solidFill>
                        <a:effectLst/>
                        <a:latin typeface="Calibri" panose="020F0502020204030204" pitchFamily="34" charset="0"/>
                      </a:endParaRPr>
                    </a:p>
                  </a:txBody>
                  <a:tcPr marL="100584" marR="100584" marT="50292" marB="5029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gridSpan="5">
                  <a:txBody>
                    <a:bodyPr/>
                    <a:lstStyle/>
                    <a:p>
                      <a:pPr algn="ctr" fontAlgn="ctr"/>
                      <a:r>
                        <a:rPr lang="en-US" sz="900" u="none" strike="noStrike">
                          <a:effectLst/>
                        </a:rPr>
                        <a:t> As per GSTR 1 </a:t>
                      </a:r>
                      <a:endParaRPr lang="en-US" sz="900" b="1" i="0" u="none" strike="noStrike">
                        <a:solidFill>
                          <a:srgbClr val="000000"/>
                        </a:solidFill>
                        <a:effectLst/>
                        <a:latin typeface="Calibri" panose="020F0502020204030204" pitchFamily="34" charset="0"/>
                      </a:endParaRPr>
                    </a:p>
                  </a:txBody>
                  <a:tcPr marL="100584" marR="100584" marT="50292" marB="5029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1809638924"/>
                  </a:ext>
                </a:extLst>
              </a:tr>
              <a:tr h="297418">
                <a:tc vMerge="1">
                  <a:txBody>
                    <a:bodyPr/>
                    <a:lstStyle/>
                    <a:p>
                      <a:endParaRPr lang="en-US"/>
                    </a:p>
                  </a:txBody>
                  <a:tcPr/>
                </a:tc>
                <a:tc vMerge="1">
                  <a:txBody>
                    <a:bodyPr/>
                    <a:lstStyle/>
                    <a:p>
                      <a:endParaRPr lang="en-US"/>
                    </a:p>
                  </a:txBody>
                  <a:tcPr/>
                </a:tc>
                <a:tc>
                  <a:txBody>
                    <a:bodyPr/>
                    <a:lstStyle/>
                    <a:p>
                      <a:pPr algn="ctr" fontAlgn="ctr"/>
                      <a:r>
                        <a:rPr lang="en-US" sz="900" u="none" strike="noStrike" dirty="0">
                          <a:effectLst/>
                        </a:rPr>
                        <a:t>Taxable value</a:t>
                      </a:r>
                      <a:endParaRPr lang="en-US" sz="900" b="1" i="0" u="none" strike="noStrike" dirty="0">
                        <a:solidFill>
                          <a:srgbClr val="000000"/>
                        </a:solidFill>
                        <a:effectLst/>
                        <a:latin typeface="Calibri" panose="020F0502020204030204" pitchFamily="34" charset="0"/>
                      </a:endParaRPr>
                    </a:p>
                  </a:txBody>
                  <a:tcPr marL="5641" marR="5641" marT="51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u="none" strike="noStrike">
                          <a:effectLst/>
                        </a:rPr>
                        <a:t> IGST </a:t>
                      </a:r>
                      <a:endParaRPr lang="en-US" sz="900" b="1" i="0" u="none" strike="noStrike">
                        <a:solidFill>
                          <a:srgbClr val="000000"/>
                        </a:solidFill>
                        <a:effectLst/>
                        <a:latin typeface="Calibri" panose="020F0502020204030204" pitchFamily="34" charset="0"/>
                      </a:endParaRPr>
                    </a:p>
                  </a:txBody>
                  <a:tcPr marL="5641" marR="5641" marT="51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u="none" strike="noStrike">
                          <a:effectLst/>
                        </a:rPr>
                        <a:t> CGST </a:t>
                      </a:r>
                      <a:endParaRPr lang="en-US" sz="900" b="1" i="0" u="none" strike="noStrike">
                        <a:solidFill>
                          <a:srgbClr val="000000"/>
                        </a:solidFill>
                        <a:effectLst/>
                        <a:latin typeface="Calibri" panose="020F0502020204030204" pitchFamily="34" charset="0"/>
                      </a:endParaRPr>
                    </a:p>
                  </a:txBody>
                  <a:tcPr marL="5641" marR="5641" marT="51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u="none" strike="noStrike">
                          <a:effectLst/>
                        </a:rPr>
                        <a:t> SGST </a:t>
                      </a:r>
                      <a:endParaRPr lang="en-US" sz="900" b="1" i="0" u="none" strike="noStrike">
                        <a:solidFill>
                          <a:srgbClr val="000000"/>
                        </a:solidFill>
                        <a:effectLst/>
                        <a:latin typeface="Calibri" panose="020F0502020204030204" pitchFamily="34" charset="0"/>
                      </a:endParaRPr>
                    </a:p>
                  </a:txBody>
                  <a:tcPr marL="5641" marR="5641" marT="51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u="none" strike="noStrike">
                          <a:effectLst/>
                        </a:rPr>
                        <a:t> Total Tax </a:t>
                      </a:r>
                      <a:endParaRPr lang="en-US" sz="900" b="1" i="0" u="none" strike="noStrike">
                        <a:solidFill>
                          <a:srgbClr val="000000"/>
                        </a:solidFill>
                        <a:effectLst/>
                        <a:latin typeface="Calibri" panose="020F0502020204030204" pitchFamily="34" charset="0"/>
                      </a:endParaRPr>
                    </a:p>
                  </a:txBody>
                  <a:tcPr marL="5641" marR="5641" marT="51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u="none" strike="noStrike">
                          <a:effectLst/>
                        </a:rPr>
                        <a:t>Taxable value</a:t>
                      </a:r>
                      <a:endParaRPr lang="en-US" sz="900" b="1" i="0" u="none" strike="noStrike">
                        <a:solidFill>
                          <a:srgbClr val="000000"/>
                        </a:solidFill>
                        <a:effectLst/>
                        <a:latin typeface="Calibri" panose="020F0502020204030204" pitchFamily="34" charset="0"/>
                      </a:endParaRPr>
                    </a:p>
                  </a:txBody>
                  <a:tcPr marL="5641" marR="5641" marT="51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u="none" strike="noStrike">
                          <a:effectLst/>
                        </a:rPr>
                        <a:t> IGST </a:t>
                      </a:r>
                      <a:endParaRPr lang="en-US" sz="900" b="1" i="0" u="none" strike="noStrike">
                        <a:solidFill>
                          <a:srgbClr val="000000"/>
                        </a:solidFill>
                        <a:effectLst/>
                        <a:latin typeface="Calibri" panose="020F0502020204030204" pitchFamily="34" charset="0"/>
                      </a:endParaRPr>
                    </a:p>
                  </a:txBody>
                  <a:tcPr marL="5641" marR="5641" marT="51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u="none" strike="noStrike">
                          <a:effectLst/>
                        </a:rPr>
                        <a:t> CGST </a:t>
                      </a:r>
                      <a:endParaRPr lang="en-US" sz="900" b="1" i="0" u="none" strike="noStrike">
                        <a:solidFill>
                          <a:srgbClr val="000000"/>
                        </a:solidFill>
                        <a:effectLst/>
                        <a:latin typeface="Calibri" panose="020F0502020204030204" pitchFamily="34" charset="0"/>
                      </a:endParaRPr>
                    </a:p>
                  </a:txBody>
                  <a:tcPr marL="5641" marR="5641" marT="51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u="none" strike="noStrike">
                          <a:effectLst/>
                        </a:rPr>
                        <a:t> SGST </a:t>
                      </a:r>
                      <a:endParaRPr lang="en-US" sz="900" b="1" i="0" u="none" strike="noStrike">
                        <a:solidFill>
                          <a:srgbClr val="000000"/>
                        </a:solidFill>
                        <a:effectLst/>
                        <a:latin typeface="Calibri" panose="020F0502020204030204" pitchFamily="34" charset="0"/>
                      </a:endParaRPr>
                    </a:p>
                  </a:txBody>
                  <a:tcPr marL="5641" marR="5641" marT="51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u="none" strike="noStrike">
                          <a:effectLst/>
                        </a:rPr>
                        <a:t> Total Tax </a:t>
                      </a:r>
                      <a:endParaRPr lang="en-US" sz="900" b="1" i="0" u="none" strike="noStrike">
                        <a:solidFill>
                          <a:srgbClr val="000000"/>
                        </a:solidFill>
                        <a:effectLst/>
                        <a:latin typeface="Calibri" panose="020F0502020204030204" pitchFamily="34" charset="0"/>
                      </a:endParaRPr>
                    </a:p>
                  </a:txBody>
                  <a:tcPr marL="5641" marR="5641" marT="51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u="none" strike="noStrike">
                          <a:effectLst/>
                        </a:rPr>
                        <a:t>Taxable value</a:t>
                      </a:r>
                      <a:endParaRPr lang="en-US" sz="900" b="1" i="0" u="none" strike="noStrike">
                        <a:solidFill>
                          <a:srgbClr val="000000"/>
                        </a:solidFill>
                        <a:effectLst/>
                        <a:latin typeface="Calibri" panose="020F0502020204030204" pitchFamily="34" charset="0"/>
                      </a:endParaRPr>
                    </a:p>
                  </a:txBody>
                  <a:tcPr marL="5641" marR="5641" marT="51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u="none" strike="noStrike">
                          <a:effectLst/>
                        </a:rPr>
                        <a:t> IGST </a:t>
                      </a:r>
                      <a:endParaRPr lang="en-US" sz="900" b="1" i="0" u="none" strike="noStrike">
                        <a:solidFill>
                          <a:srgbClr val="000000"/>
                        </a:solidFill>
                        <a:effectLst/>
                        <a:latin typeface="Calibri" panose="020F0502020204030204" pitchFamily="34" charset="0"/>
                      </a:endParaRPr>
                    </a:p>
                  </a:txBody>
                  <a:tcPr marL="5641" marR="5641" marT="51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u="none" strike="noStrike">
                          <a:effectLst/>
                        </a:rPr>
                        <a:t> CGST </a:t>
                      </a:r>
                      <a:endParaRPr lang="en-US" sz="900" b="1" i="0" u="none" strike="noStrike">
                        <a:solidFill>
                          <a:srgbClr val="000000"/>
                        </a:solidFill>
                        <a:effectLst/>
                        <a:latin typeface="Calibri" panose="020F0502020204030204" pitchFamily="34" charset="0"/>
                      </a:endParaRPr>
                    </a:p>
                  </a:txBody>
                  <a:tcPr marL="5641" marR="5641" marT="51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u="none" strike="noStrike">
                          <a:effectLst/>
                        </a:rPr>
                        <a:t> SGST </a:t>
                      </a:r>
                      <a:endParaRPr lang="en-US" sz="900" b="1" i="0" u="none" strike="noStrike">
                        <a:solidFill>
                          <a:srgbClr val="000000"/>
                        </a:solidFill>
                        <a:effectLst/>
                        <a:latin typeface="Calibri" panose="020F0502020204030204" pitchFamily="34" charset="0"/>
                      </a:endParaRPr>
                    </a:p>
                  </a:txBody>
                  <a:tcPr marL="5641" marR="5641" marT="51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u="none" strike="noStrike" dirty="0">
                          <a:effectLst/>
                        </a:rPr>
                        <a:t> Total Tax </a:t>
                      </a:r>
                      <a:endParaRPr lang="en-US" sz="900" b="1" i="0" u="none" strike="noStrike" dirty="0">
                        <a:solidFill>
                          <a:srgbClr val="000000"/>
                        </a:solidFill>
                        <a:effectLst/>
                        <a:latin typeface="Calibri" panose="020F0502020204030204" pitchFamily="34" charset="0"/>
                      </a:endParaRPr>
                    </a:p>
                  </a:txBody>
                  <a:tcPr marL="5641" marR="5641" marT="51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490878684"/>
                  </a:ext>
                </a:extLst>
              </a:tr>
              <a:tr h="148709">
                <a:tc>
                  <a:txBody>
                    <a:bodyPr/>
                    <a:lstStyle/>
                    <a:p>
                      <a:pPr algn="ctr" fontAlgn="ctr"/>
                      <a:r>
                        <a:rPr lang="en-US" sz="900" u="none" strike="noStrike" dirty="0">
                          <a:effectLst/>
                        </a:rPr>
                        <a:t>1</a:t>
                      </a:r>
                      <a:endParaRPr lang="en-US" sz="900" b="0" i="0" u="none" strike="noStrike" dirty="0">
                        <a:solidFill>
                          <a:srgbClr val="000000"/>
                        </a:solidFill>
                        <a:effectLst/>
                        <a:latin typeface="Calibri" panose="020F0502020204030204" pitchFamily="34" charset="0"/>
                      </a:endParaRPr>
                    </a:p>
                  </a:txBody>
                  <a:tcPr marL="5641" marR="5641" marT="51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900" u="none" strike="noStrike" dirty="0">
                          <a:effectLst/>
                        </a:rPr>
                        <a:t>Jul-17</a:t>
                      </a:r>
                      <a:endParaRPr lang="en-US" sz="900" b="0" i="0" u="none" strike="noStrike" dirty="0">
                        <a:solidFill>
                          <a:srgbClr val="000000"/>
                        </a:solidFill>
                        <a:effectLst/>
                        <a:latin typeface="Calibri" panose="020F0502020204030204" pitchFamily="34" charset="0"/>
                      </a:endParaRPr>
                    </a:p>
                  </a:txBody>
                  <a:tcPr marL="5641" marR="5641" marT="51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   </a:t>
                      </a:r>
                      <a:endParaRPr lang="en-US" sz="900" b="1"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1"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   </a:t>
                      </a:r>
                      <a:endParaRPr lang="en-US" sz="900" b="1"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1"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   </a:t>
                      </a:r>
                      <a:endParaRPr lang="en-US" sz="900" b="1"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582271099"/>
                  </a:ext>
                </a:extLst>
              </a:tr>
              <a:tr h="148709">
                <a:tc>
                  <a:txBody>
                    <a:bodyPr/>
                    <a:lstStyle/>
                    <a:p>
                      <a:pPr algn="ctr" fontAlgn="ctr"/>
                      <a:r>
                        <a:rPr lang="en-US" sz="900" u="none" strike="noStrike" dirty="0">
                          <a:effectLst/>
                        </a:rPr>
                        <a:t>2</a:t>
                      </a:r>
                      <a:endParaRPr lang="en-US" sz="900" b="0" i="0" u="none" strike="noStrike" dirty="0">
                        <a:solidFill>
                          <a:srgbClr val="000000"/>
                        </a:solidFill>
                        <a:effectLst/>
                        <a:latin typeface="Calibri" panose="020F0502020204030204" pitchFamily="34" charset="0"/>
                      </a:endParaRPr>
                    </a:p>
                  </a:txBody>
                  <a:tcPr marL="5641" marR="5641" marT="51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900" u="none" strike="noStrike" dirty="0">
                          <a:effectLst/>
                        </a:rPr>
                        <a:t>Aug-17</a:t>
                      </a:r>
                      <a:endParaRPr lang="en-US" sz="900" b="0" i="0" u="none" strike="noStrike" dirty="0">
                        <a:solidFill>
                          <a:srgbClr val="000000"/>
                        </a:solidFill>
                        <a:effectLst/>
                        <a:latin typeface="Calibri" panose="020F0502020204030204" pitchFamily="34" charset="0"/>
                      </a:endParaRPr>
                    </a:p>
                  </a:txBody>
                  <a:tcPr marL="5641" marR="5641" marT="51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   </a:t>
                      </a:r>
                      <a:endParaRPr lang="en-US" sz="900" b="1"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1"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   </a:t>
                      </a:r>
                      <a:endParaRPr lang="en-US" sz="900" b="1"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1"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   </a:t>
                      </a:r>
                      <a:endParaRPr lang="en-US" sz="900" b="1"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4029744724"/>
                  </a:ext>
                </a:extLst>
              </a:tr>
              <a:tr h="148709">
                <a:tc>
                  <a:txBody>
                    <a:bodyPr/>
                    <a:lstStyle/>
                    <a:p>
                      <a:pPr algn="ctr" fontAlgn="ctr"/>
                      <a:r>
                        <a:rPr lang="en-US" sz="900" u="none" strike="noStrike" dirty="0">
                          <a:effectLst/>
                        </a:rPr>
                        <a:t>3</a:t>
                      </a:r>
                      <a:endParaRPr lang="en-US" sz="900" b="0" i="0" u="none" strike="noStrike" dirty="0">
                        <a:solidFill>
                          <a:srgbClr val="000000"/>
                        </a:solidFill>
                        <a:effectLst/>
                        <a:latin typeface="Calibri" panose="020F0502020204030204" pitchFamily="34" charset="0"/>
                      </a:endParaRPr>
                    </a:p>
                  </a:txBody>
                  <a:tcPr marL="5641" marR="5641" marT="51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900" u="none" strike="noStrike" dirty="0">
                          <a:effectLst/>
                        </a:rPr>
                        <a:t>Sep-17</a:t>
                      </a:r>
                      <a:endParaRPr lang="en-US" sz="900" b="0" i="0" u="none" strike="noStrike" dirty="0">
                        <a:solidFill>
                          <a:srgbClr val="000000"/>
                        </a:solidFill>
                        <a:effectLst/>
                        <a:latin typeface="Calibri" panose="020F0502020204030204" pitchFamily="34" charset="0"/>
                      </a:endParaRPr>
                    </a:p>
                  </a:txBody>
                  <a:tcPr marL="5641" marR="5641" marT="51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   </a:t>
                      </a:r>
                      <a:endParaRPr lang="en-US" sz="900" b="1"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1"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   </a:t>
                      </a:r>
                      <a:endParaRPr lang="en-US" sz="900" b="1"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1"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   </a:t>
                      </a:r>
                      <a:endParaRPr lang="en-US" sz="900" b="1"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635501928"/>
                  </a:ext>
                </a:extLst>
              </a:tr>
              <a:tr h="148709">
                <a:tc>
                  <a:txBody>
                    <a:bodyPr/>
                    <a:lstStyle/>
                    <a:p>
                      <a:pPr algn="ctr" fontAlgn="ctr"/>
                      <a:r>
                        <a:rPr lang="en-US" sz="900" u="none" strike="noStrike" dirty="0">
                          <a:effectLst/>
                        </a:rPr>
                        <a:t>4</a:t>
                      </a:r>
                      <a:endParaRPr lang="en-US" sz="900" b="0" i="0" u="none" strike="noStrike" dirty="0">
                        <a:solidFill>
                          <a:srgbClr val="000000"/>
                        </a:solidFill>
                        <a:effectLst/>
                        <a:latin typeface="Calibri" panose="020F0502020204030204" pitchFamily="34" charset="0"/>
                      </a:endParaRPr>
                    </a:p>
                  </a:txBody>
                  <a:tcPr marL="5641" marR="5641" marT="51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900" u="none" strike="noStrike" dirty="0">
                          <a:effectLst/>
                        </a:rPr>
                        <a:t>Oct-17</a:t>
                      </a:r>
                      <a:endParaRPr lang="en-US" sz="900" b="0" i="0" u="none" strike="noStrike" dirty="0">
                        <a:solidFill>
                          <a:srgbClr val="000000"/>
                        </a:solidFill>
                        <a:effectLst/>
                        <a:latin typeface="Calibri" panose="020F0502020204030204" pitchFamily="34" charset="0"/>
                      </a:endParaRPr>
                    </a:p>
                  </a:txBody>
                  <a:tcPr marL="5641" marR="5641" marT="51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   </a:t>
                      </a:r>
                      <a:endParaRPr lang="en-US" sz="900" b="1"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1"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   </a:t>
                      </a:r>
                      <a:endParaRPr lang="en-US" sz="900" b="1"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1"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   </a:t>
                      </a:r>
                      <a:endParaRPr lang="en-US" sz="900" b="1"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805446970"/>
                  </a:ext>
                </a:extLst>
              </a:tr>
              <a:tr h="148709">
                <a:tc>
                  <a:txBody>
                    <a:bodyPr/>
                    <a:lstStyle/>
                    <a:p>
                      <a:pPr algn="ctr" fontAlgn="ctr"/>
                      <a:r>
                        <a:rPr lang="en-US" sz="900" u="none" strike="noStrike" dirty="0">
                          <a:effectLst/>
                        </a:rPr>
                        <a:t>5</a:t>
                      </a:r>
                      <a:endParaRPr lang="en-US" sz="900" b="0" i="0" u="none" strike="noStrike" dirty="0">
                        <a:solidFill>
                          <a:srgbClr val="000000"/>
                        </a:solidFill>
                        <a:effectLst/>
                        <a:latin typeface="Calibri" panose="020F0502020204030204" pitchFamily="34" charset="0"/>
                      </a:endParaRPr>
                    </a:p>
                  </a:txBody>
                  <a:tcPr marL="5641" marR="5641" marT="51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900" u="none" strike="noStrike" dirty="0">
                          <a:effectLst/>
                        </a:rPr>
                        <a:t>Nov-17</a:t>
                      </a:r>
                      <a:endParaRPr lang="en-US" sz="900" b="0" i="0" u="none" strike="noStrike" dirty="0">
                        <a:solidFill>
                          <a:srgbClr val="000000"/>
                        </a:solidFill>
                        <a:effectLst/>
                        <a:latin typeface="Calibri" panose="020F0502020204030204" pitchFamily="34" charset="0"/>
                      </a:endParaRPr>
                    </a:p>
                  </a:txBody>
                  <a:tcPr marL="5641" marR="5641" marT="51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   </a:t>
                      </a:r>
                      <a:endParaRPr lang="en-US" sz="900" b="1"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1"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   </a:t>
                      </a:r>
                      <a:endParaRPr lang="en-US" sz="900" b="1"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1"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   </a:t>
                      </a:r>
                      <a:endParaRPr lang="en-US" sz="900" b="1"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113233257"/>
                  </a:ext>
                </a:extLst>
              </a:tr>
              <a:tr h="148709">
                <a:tc>
                  <a:txBody>
                    <a:bodyPr/>
                    <a:lstStyle/>
                    <a:p>
                      <a:pPr algn="ctr" fontAlgn="ctr"/>
                      <a:r>
                        <a:rPr lang="en-US" sz="900" u="none" strike="noStrike" dirty="0">
                          <a:effectLst/>
                        </a:rPr>
                        <a:t>6</a:t>
                      </a:r>
                      <a:endParaRPr lang="en-US" sz="900" b="0" i="0" u="none" strike="noStrike" dirty="0">
                        <a:solidFill>
                          <a:srgbClr val="000000"/>
                        </a:solidFill>
                        <a:effectLst/>
                        <a:latin typeface="Calibri" panose="020F0502020204030204" pitchFamily="34" charset="0"/>
                      </a:endParaRPr>
                    </a:p>
                  </a:txBody>
                  <a:tcPr marL="5641" marR="5641" marT="51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900" u="none" strike="noStrike" dirty="0">
                          <a:effectLst/>
                        </a:rPr>
                        <a:t>Dec-17</a:t>
                      </a:r>
                      <a:endParaRPr lang="en-US" sz="900" b="0" i="0" u="none" strike="noStrike" dirty="0">
                        <a:solidFill>
                          <a:srgbClr val="000000"/>
                        </a:solidFill>
                        <a:effectLst/>
                        <a:latin typeface="Calibri" panose="020F0502020204030204" pitchFamily="34" charset="0"/>
                      </a:endParaRPr>
                    </a:p>
                  </a:txBody>
                  <a:tcPr marL="5641" marR="5641" marT="51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   </a:t>
                      </a:r>
                      <a:endParaRPr lang="en-US" sz="900" b="1"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1"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   </a:t>
                      </a:r>
                      <a:endParaRPr lang="en-US" sz="900" b="1"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1"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   </a:t>
                      </a:r>
                      <a:endParaRPr lang="en-US" sz="900" b="1"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719908285"/>
                  </a:ext>
                </a:extLst>
              </a:tr>
              <a:tr h="148709">
                <a:tc>
                  <a:txBody>
                    <a:bodyPr/>
                    <a:lstStyle/>
                    <a:p>
                      <a:pPr algn="ctr" fontAlgn="ctr"/>
                      <a:r>
                        <a:rPr lang="en-US" sz="900" u="none" strike="noStrike" dirty="0">
                          <a:effectLst/>
                        </a:rPr>
                        <a:t>7</a:t>
                      </a:r>
                      <a:endParaRPr lang="en-US" sz="900" b="0" i="0" u="none" strike="noStrike" dirty="0">
                        <a:solidFill>
                          <a:srgbClr val="000000"/>
                        </a:solidFill>
                        <a:effectLst/>
                        <a:latin typeface="Calibri" panose="020F0502020204030204" pitchFamily="34" charset="0"/>
                      </a:endParaRPr>
                    </a:p>
                  </a:txBody>
                  <a:tcPr marL="5641" marR="5641" marT="51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900" u="none" strike="noStrike" dirty="0">
                          <a:effectLst/>
                        </a:rPr>
                        <a:t>Jan-18</a:t>
                      </a:r>
                      <a:endParaRPr lang="en-US" sz="900" b="0" i="0" u="none" strike="noStrike" dirty="0">
                        <a:solidFill>
                          <a:srgbClr val="000000"/>
                        </a:solidFill>
                        <a:effectLst/>
                        <a:latin typeface="Calibri" panose="020F0502020204030204" pitchFamily="34" charset="0"/>
                      </a:endParaRPr>
                    </a:p>
                  </a:txBody>
                  <a:tcPr marL="5641" marR="5641" marT="51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   </a:t>
                      </a:r>
                      <a:endParaRPr lang="en-US" sz="900" b="1"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1"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   </a:t>
                      </a:r>
                      <a:endParaRPr lang="en-US" sz="900" b="1"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1"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dirty="0">
                          <a:effectLst/>
                        </a:rPr>
                        <a:t>                -   </a:t>
                      </a:r>
                      <a:endParaRPr lang="en-US" sz="900" b="1" i="0" u="none" strike="noStrike" dirty="0">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631338286"/>
                  </a:ext>
                </a:extLst>
              </a:tr>
              <a:tr h="148709">
                <a:tc>
                  <a:txBody>
                    <a:bodyPr/>
                    <a:lstStyle/>
                    <a:p>
                      <a:pPr algn="ctr" fontAlgn="ctr"/>
                      <a:r>
                        <a:rPr lang="en-US" sz="900" u="none" strike="noStrike" dirty="0">
                          <a:effectLst/>
                        </a:rPr>
                        <a:t>8</a:t>
                      </a:r>
                      <a:endParaRPr lang="en-US" sz="900" b="0" i="0" u="none" strike="noStrike" dirty="0">
                        <a:solidFill>
                          <a:srgbClr val="000000"/>
                        </a:solidFill>
                        <a:effectLst/>
                        <a:latin typeface="Calibri" panose="020F0502020204030204" pitchFamily="34" charset="0"/>
                      </a:endParaRPr>
                    </a:p>
                  </a:txBody>
                  <a:tcPr marL="5641" marR="5641" marT="51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900" u="none" strike="noStrike" dirty="0">
                          <a:effectLst/>
                        </a:rPr>
                        <a:t>Feb-18</a:t>
                      </a:r>
                      <a:endParaRPr lang="en-US" sz="900" b="0" i="0" u="none" strike="noStrike" dirty="0">
                        <a:solidFill>
                          <a:srgbClr val="000000"/>
                        </a:solidFill>
                        <a:effectLst/>
                        <a:latin typeface="Calibri" panose="020F0502020204030204" pitchFamily="34" charset="0"/>
                      </a:endParaRPr>
                    </a:p>
                  </a:txBody>
                  <a:tcPr marL="5641" marR="5641" marT="51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   </a:t>
                      </a:r>
                      <a:endParaRPr lang="en-US" sz="900" b="1"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1"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   </a:t>
                      </a:r>
                      <a:endParaRPr lang="en-US" sz="900" b="1"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1"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dirty="0">
                          <a:effectLst/>
                        </a:rPr>
                        <a:t>                -   </a:t>
                      </a:r>
                      <a:endParaRPr lang="en-US" sz="900" b="1" i="0" u="none" strike="noStrike" dirty="0">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315333016"/>
                  </a:ext>
                </a:extLst>
              </a:tr>
              <a:tr h="148709">
                <a:tc>
                  <a:txBody>
                    <a:bodyPr/>
                    <a:lstStyle/>
                    <a:p>
                      <a:pPr algn="ctr" fontAlgn="ctr"/>
                      <a:r>
                        <a:rPr lang="en-US" sz="900" u="none" strike="noStrike" dirty="0">
                          <a:effectLst/>
                        </a:rPr>
                        <a:t>9</a:t>
                      </a:r>
                      <a:endParaRPr lang="en-US" sz="900" b="0" i="0" u="none" strike="noStrike" dirty="0">
                        <a:solidFill>
                          <a:srgbClr val="000000"/>
                        </a:solidFill>
                        <a:effectLst/>
                        <a:latin typeface="Calibri" panose="020F0502020204030204" pitchFamily="34" charset="0"/>
                      </a:endParaRPr>
                    </a:p>
                  </a:txBody>
                  <a:tcPr marL="5641" marR="5641" marT="51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900" u="none" strike="noStrike" dirty="0">
                          <a:effectLst/>
                        </a:rPr>
                        <a:t>Mar-18</a:t>
                      </a:r>
                      <a:endParaRPr lang="en-US" sz="900" b="0" i="0" u="none" strike="noStrike" dirty="0">
                        <a:solidFill>
                          <a:srgbClr val="000000"/>
                        </a:solidFill>
                        <a:effectLst/>
                        <a:latin typeface="Calibri" panose="020F0502020204030204" pitchFamily="34" charset="0"/>
                      </a:endParaRPr>
                    </a:p>
                  </a:txBody>
                  <a:tcPr marL="5641" marR="5641" marT="51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   </a:t>
                      </a:r>
                      <a:endParaRPr lang="en-US" sz="900" b="1"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1"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   </a:t>
                      </a:r>
                      <a:endParaRPr lang="en-US" sz="900" b="1"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1"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dirty="0">
                          <a:effectLst/>
                        </a:rPr>
                        <a:t>                -   </a:t>
                      </a:r>
                      <a:endParaRPr lang="en-US" sz="900" b="1" i="0" u="none" strike="noStrike" dirty="0">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660293721"/>
                  </a:ext>
                </a:extLst>
              </a:tr>
              <a:tr h="139866">
                <a:tc>
                  <a:txBody>
                    <a:bodyPr/>
                    <a:lstStyle/>
                    <a:p>
                      <a:pPr algn="l" fontAlgn="b"/>
                      <a:r>
                        <a:rPr lang="en-US" sz="900" u="none" strike="noStrike" dirty="0">
                          <a:effectLst/>
                        </a:rPr>
                        <a:t> </a:t>
                      </a:r>
                      <a:endParaRPr lang="en-US" sz="900" b="0" i="0" u="none" strike="noStrike" dirty="0">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900" u="none" strike="noStrike" dirty="0">
                          <a:effectLst/>
                        </a:rPr>
                        <a:t>TOTAL (B)</a:t>
                      </a:r>
                      <a:endParaRPr lang="en-US" sz="900" b="0" i="0" u="none" strike="noStrike" dirty="0">
                        <a:solidFill>
                          <a:srgbClr val="000000"/>
                        </a:solidFill>
                        <a:effectLst/>
                        <a:latin typeface="Calibri" panose="020F0502020204030204" pitchFamily="34" charset="0"/>
                      </a:endParaRPr>
                    </a:p>
                  </a:txBody>
                  <a:tcPr marL="5641" marR="5641" marT="512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a:effectLst/>
                        </a:rPr>
                        <a:t>         -   </a:t>
                      </a:r>
                      <a:endParaRPr lang="en-US" sz="900" b="0" i="0" u="none" strike="noStrike">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en-US" sz="900" u="none" strike="noStrike" dirty="0">
                          <a:effectLst/>
                        </a:rPr>
                        <a:t>                -   </a:t>
                      </a:r>
                      <a:endParaRPr lang="en-US" sz="900" b="0" i="0" u="none" strike="noStrike" dirty="0">
                        <a:solidFill>
                          <a:srgbClr val="000000"/>
                        </a:solidFill>
                        <a:effectLst/>
                        <a:latin typeface="Calibri" panose="020F0502020204030204" pitchFamily="34" charset="0"/>
                      </a:endParaRPr>
                    </a:p>
                  </a:txBody>
                  <a:tcPr marL="5641" marR="5641" marT="5128"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449543591"/>
                  </a:ext>
                </a:extLst>
              </a:tr>
            </a:tbl>
          </a:graphicData>
        </a:graphic>
      </p:graphicFrame>
    </p:spTree>
    <p:extLst>
      <p:ext uri="{BB962C8B-B14F-4D97-AF65-F5344CB8AC3E}">
        <p14:creationId xmlns:p14="http://schemas.microsoft.com/office/powerpoint/2010/main" xmlns="" val="440760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7371" y="215610"/>
            <a:ext cx="6885031" cy="584775"/>
          </a:xfrm>
          <a:prstGeom prst="rect">
            <a:avLst/>
          </a:prstGeom>
          <a:noFill/>
        </p:spPr>
        <p:txBody>
          <a:bodyPr wrap="square" rtlCol="0">
            <a:spAutoFit/>
          </a:bodyPr>
          <a:lstStyle/>
          <a:p>
            <a:r>
              <a:rPr lang="en-US" sz="3200" b="1" dirty="0">
                <a:solidFill>
                  <a:srgbClr val="00B050"/>
                </a:solidFill>
                <a:latin typeface="Candara" panose="020E0502030303020204" pitchFamily="34" charset="0"/>
              </a:rPr>
              <a:t>Books viz a viz Returns</a:t>
            </a:r>
          </a:p>
        </p:txBody>
      </p:sp>
      <p:graphicFrame>
        <p:nvGraphicFramePr>
          <p:cNvPr id="3" name="Table 2">
            <a:extLst>
              <a:ext uri="{FF2B5EF4-FFF2-40B4-BE49-F238E27FC236}">
                <a16:creationId xmlns:a16="http://schemas.microsoft.com/office/drawing/2014/main" xmlns="" id="{A56D34B0-747F-424B-BEE1-3623DF28C039}"/>
              </a:ext>
            </a:extLst>
          </p:cNvPr>
          <p:cNvGraphicFramePr>
            <a:graphicFrameLocks noGrp="1"/>
          </p:cNvGraphicFramePr>
          <p:nvPr>
            <p:extLst>
              <p:ext uri="{D42A27DB-BD31-4B8C-83A1-F6EECF244321}">
                <p14:modId xmlns:p14="http://schemas.microsoft.com/office/powerpoint/2010/main" xmlns="" val="732578144"/>
              </p:ext>
            </p:extLst>
          </p:nvPr>
        </p:nvGraphicFramePr>
        <p:xfrm>
          <a:off x="234315" y="1098800"/>
          <a:ext cx="8675369" cy="3454678"/>
        </p:xfrm>
        <a:graphic>
          <a:graphicData uri="http://schemas.openxmlformats.org/drawingml/2006/table">
            <a:tbl>
              <a:tblPr>
                <a:tableStyleId>{5C22544A-7EE6-4342-B048-85BDC9FD1C3A}</a:tableStyleId>
              </a:tblPr>
              <a:tblGrid>
                <a:gridCol w="493009">
                  <a:extLst>
                    <a:ext uri="{9D8B030D-6E8A-4147-A177-3AD203B41FA5}">
                      <a16:colId xmlns:a16="http://schemas.microsoft.com/office/drawing/2014/main" xmlns="" val="3920261676"/>
                    </a:ext>
                  </a:extLst>
                </a:gridCol>
                <a:gridCol w="2632034">
                  <a:extLst>
                    <a:ext uri="{9D8B030D-6E8A-4147-A177-3AD203B41FA5}">
                      <a16:colId xmlns:a16="http://schemas.microsoft.com/office/drawing/2014/main" xmlns="" val="2479926195"/>
                    </a:ext>
                  </a:extLst>
                </a:gridCol>
                <a:gridCol w="556623">
                  <a:extLst>
                    <a:ext uri="{9D8B030D-6E8A-4147-A177-3AD203B41FA5}">
                      <a16:colId xmlns:a16="http://schemas.microsoft.com/office/drawing/2014/main" xmlns="" val="445325192"/>
                    </a:ext>
                  </a:extLst>
                </a:gridCol>
                <a:gridCol w="604333">
                  <a:extLst>
                    <a:ext uri="{9D8B030D-6E8A-4147-A177-3AD203B41FA5}">
                      <a16:colId xmlns:a16="http://schemas.microsoft.com/office/drawing/2014/main" xmlns="" val="1957330063"/>
                    </a:ext>
                  </a:extLst>
                </a:gridCol>
                <a:gridCol w="588430">
                  <a:extLst>
                    <a:ext uri="{9D8B030D-6E8A-4147-A177-3AD203B41FA5}">
                      <a16:colId xmlns:a16="http://schemas.microsoft.com/office/drawing/2014/main" xmlns="" val="2883612325"/>
                    </a:ext>
                  </a:extLst>
                </a:gridCol>
                <a:gridCol w="890597">
                  <a:extLst>
                    <a:ext uri="{9D8B030D-6E8A-4147-A177-3AD203B41FA5}">
                      <a16:colId xmlns:a16="http://schemas.microsoft.com/office/drawing/2014/main" xmlns="" val="695439951"/>
                    </a:ext>
                  </a:extLst>
                </a:gridCol>
                <a:gridCol w="826983">
                  <a:extLst>
                    <a:ext uri="{9D8B030D-6E8A-4147-A177-3AD203B41FA5}">
                      <a16:colId xmlns:a16="http://schemas.microsoft.com/office/drawing/2014/main" xmlns="" val="3020044453"/>
                    </a:ext>
                  </a:extLst>
                </a:gridCol>
                <a:gridCol w="604333">
                  <a:extLst>
                    <a:ext uri="{9D8B030D-6E8A-4147-A177-3AD203B41FA5}">
                      <a16:colId xmlns:a16="http://schemas.microsoft.com/office/drawing/2014/main" xmlns="" val="49126799"/>
                    </a:ext>
                  </a:extLst>
                </a:gridCol>
                <a:gridCol w="588430">
                  <a:extLst>
                    <a:ext uri="{9D8B030D-6E8A-4147-A177-3AD203B41FA5}">
                      <a16:colId xmlns:a16="http://schemas.microsoft.com/office/drawing/2014/main" xmlns="" val="3255972615"/>
                    </a:ext>
                  </a:extLst>
                </a:gridCol>
                <a:gridCol w="890597">
                  <a:extLst>
                    <a:ext uri="{9D8B030D-6E8A-4147-A177-3AD203B41FA5}">
                      <a16:colId xmlns:a16="http://schemas.microsoft.com/office/drawing/2014/main" xmlns="" val="2531252294"/>
                    </a:ext>
                  </a:extLst>
                </a:gridCol>
              </a:tblGrid>
              <a:tr h="342991">
                <a:tc gridSpan="2">
                  <a:txBody>
                    <a:bodyPr/>
                    <a:lstStyle/>
                    <a:p>
                      <a:pPr algn="l" fontAlgn="b"/>
                      <a:r>
                        <a:rPr lang="en-US" sz="1400" u="none" strike="noStrike" dirty="0">
                          <a:effectLst/>
                        </a:rPr>
                        <a:t>C) Reconciliation</a:t>
                      </a:r>
                      <a:endParaRPr lang="en-US" sz="1400" b="1" i="0" u="none" strike="noStrike" dirty="0">
                        <a:solidFill>
                          <a:srgbClr val="000000"/>
                        </a:solidFill>
                        <a:effectLst/>
                        <a:latin typeface="Calibri" panose="020F0502020204030204" pitchFamily="34" charset="0"/>
                      </a:endParaRPr>
                    </a:p>
                  </a:txBody>
                  <a:tcPr marL="83127" marR="83127" marT="50292" marB="50292" anchor="b">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hMerge="1">
                  <a:txBody>
                    <a:bodyPr/>
                    <a:lstStyle/>
                    <a:p>
                      <a:endParaRPr lang="en-US"/>
                    </a:p>
                  </a:txBody>
                  <a:tcPr/>
                </a:tc>
                <a:tc>
                  <a:txBody>
                    <a:bodyPr/>
                    <a:lstStyle/>
                    <a:p>
                      <a:pPr algn="l" fontAlgn="t"/>
                      <a:endParaRPr lang="en-US" sz="1400" b="0" i="0" u="none" strike="noStrike" dirty="0">
                        <a:solidFill>
                          <a:srgbClr val="000000"/>
                        </a:solidFill>
                        <a:effectLst/>
                        <a:latin typeface="Calibri" panose="020F0502020204030204" pitchFamily="34" charset="0"/>
                      </a:endParaRPr>
                    </a:p>
                  </a:txBody>
                  <a:tcPr marL="6725" marR="6725" marT="8138"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endParaRPr lang="en-US" sz="1400" b="0" i="0" u="none" strike="noStrike" dirty="0">
                        <a:solidFill>
                          <a:srgbClr val="000000"/>
                        </a:solidFill>
                        <a:effectLst/>
                        <a:latin typeface="Calibri" panose="020F0502020204030204" pitchFamily="34" charset="0"/>
                      </a:endParaRPr>
                    </a:p>
                  </a:txBody>
                  <a:tcPr marL="6725" marR="6725" marT="8138"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endParaRPr lang="en-US" sz="1400" b="0" i="0" u="none" strike="noStrike" dirty="0">
                        <a:solidFill>
                          <a:srgbClr val="000000"/>
                        </a:solidFill>
                        <a:effectLst/>
                        <a:latin typeface="Calibri" panose="020F0502020204030204" pitchFamily="34" charset="0"/>
                      </a:endParaRPr>
                    </a:p>
                  </a:txBody>
                  <a:tcPr marL="6725" marR="6725" marT="8138"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endParaRPr lang="en-US" sz="1400" b="0" i="0" u="none" strike="noStrike" dirty="0">
                        <a:solidFill>
                          <a:srgbClr val="000000"/>
                        </a:solidFill>
                        <a:effectLst/>
                        <a:latin typeface="Calibri" panose="020F0502020204030204" pitchFamily="34" charset="0"/>
                      </a:endParaRPr>
                    </a:p>
                  </a:txBody>
                  <a:tcPr marL="6725" marR="6725" marT="8138"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endParaRPr lang="en-US" sz="1400" b="0" i="0" u="none" strike="noStrike" dirty="0">
                        <a:solidFill>
                          <a:srgbClr val="000000"/>
                        </a:solidFill>
                        <a:effectLst/>
                        <a:latin typeface="Calibri" panose="020F0502020204030204" pitchFamily="34" charset="0"/>
                      </a:endParaRPr>
                    </a:p>
                  </a:txBody>
                  <a:tcPr marL="6725" marR="6725" marT="8138"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endParaRPr lang="en-US" sz="1400" b="0" i="0" u="none" strike="noStrike" dirty="0">
                        <a:solidFill>
                          <a:srgbClr val="000000"/>
                        </a:solidFill>
                        <a:effectLst/>
                        <a:latin typeface="Calibri" panose="020F0502020204030204" pitchFamily="34" charset="0"/>
                      </a:endParaRPr>
                    </a:p>
                  </a:txBody>
                  <a:tcPr marL="6725" marR="6725" marT="8138"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endParaRPr lang="en-US" sz="1400" b="0" i="0" u="none" strike="noStrike" dirty="0">
                        <a:solidFill>
                          <a:srgbClr val="000000"/>
                        </a:solidFill>
                        <a:effectLst/>
                        <a:latin typeface="Calibri" panose="020F0502020204030204" pitchFamily="34" charset="0"/>
                      </a:endParaRPr>
                    </a:p>
                  </a:txBody>
                  <a:tcPr marL="6725" marR="6725" marT="8138"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t"/>
                      <a:endParaRPr lang="en-US" sz="1400" b="0" i="0" u="none" strike="noStrike" dirty="0">
                        <a:solidFill>
                          <a:srgbClr val="000000"/>
                        </a:solidFill>
                        <a:effectLst/>
                        <a:latin typeface="Calibri" panose="020F0502020204030204" pitchFamily="34" charset="0"/>
                      </a:endParaRPr>
                    </a:p>
                  </a:txBody>
                  <a:tcPr marL="6725" marR="6725" marT="8138" marB="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xmlns="" val="3155925137"/>
                  </a:ext>
                </a:extLst>
              </a:tr>
              <a:tr h="342991">
                <a:tc rowSpan="2">
                  <a:txBody>
                    <a:bodyPr/>
                    <a:lstStyle/>
                    <a:p>
                      <a:pPr algn="l" fontAlgn="ctr"/>
                      <a:r>
                        <a:rPr lang="en-US" sz="1400" u="none" strike="noStrike" dirty="0">
                          <a:effectLst/>
                        </a:rPr>
                        <a:t> S NO. </a:t>
                      </a:r>
                      <a:endParaRPr lang="en-US" sz="1400" b="1" i="0" u="none" strike="noStrike" dirty="0">
                        <a:solidFill>
                          <a:srgbClr val="000000"/>
                        </a:solidFill>
                        <a:effectLst/>
                        <a:latin typeface="Calibri" panose="020F0502020204030204" pitchFamily="34" charset="0"/>
                      </a:endParaRPr>
                    </a:p>
                  </a:txBody>
                  <a:tcPr marL="83127" marR="83127" marT="50292" marB="5029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l" fontAlgn="ctr"/>
                      <a:r>
                        <a:rPr lang="en-US" sz="1400" u="none" strike="noStrike" dirty="0">
                          <a:effectLst/>
                        </a:rPr>
                        <a:t> Particulars </a:t>
                      </a:r>
                      <a:endParaRPr lang="en-US" sz="1400" b="1" i="0" u="none" strike="noStrike" dirty="0">
                        <a:solidFill>
                          <a:srgbClr val="000000"/>
                        </a:solidFill>
                        <a:effectLst/>
                        <a:latin typeface="Calibri" panose="020F0502020204030204" pitchFamily="34" charset="0"/>
                      </a:endParaRPr>
                    </a:p>
                  </a:txBody>
                  <a:tcPr marL="83127" marR="83127" marT="50292" marB="5029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gridSpan="4">
                  <a:txBody>
                    <a:bodyPr/>
                    <a:lstStyle/>
                    <a:p>
                      <a:pPr algn="ctr" fontAlgn="b"/>
                      <a:r>
                        <a:rPr lang="en-US" sz="1400" u="none" strike="noStrike" dirty="0">
                          <a:effectLst/>
                        </a:rPr>
                        <a:t> As per Books </a:t>
                      </a:r>
                      <a:endParaRPr lang="en-US" sz="1400" b="1" i="0" u="none" strike="noStrike" dirty="0">
                        <a:solidFill>
                          <a:srgbClr val="000000"/>
                        </a:solidFill>
                        <a:effectLst/>
                        <a:latin typeface="Calibri" panose="020F0502020204030204" pitchFamily="34" charset="0"/>
                      </a:endParaRPr>
                    </a:p>
                  </a:txBody>
                  <a:tcPr marL="83127" marR="83127" marT="50292" marB="50292"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gridSpan="4">
                  <a:txBody>
                    <a:bodyPr/>
                    <a:lstStyle/>
                    <a:p>
                      <a:pPr algn="ctr" fontAlgn="b"/>
                      <a:r>
                        <a:rPr lang="en-US" sz="1400" u="none" strike="noStrike" dirty="0">
                          <a:effectLst/>
                        </a:rPr>
                        <a:t> As per GSTR 3B </a:t>
                      </a:r>
                      <a:endParaRPr lang="en-US" sz="1400" b="1" i="0" u="none" strike="noStrike" dirty="0">
                        <a:solidFill>
                          <a:srgbClr val="000000"/>
                        </a:solidFill>
                        <a:effectLst/>
                        <a:latin typeface="Calibri" panose="020F0502020204030204" pitchFamily="34" charset="0"/>
                      </a:endParaRPr>
                    </a:p>
                  </a:txBody>
                  <a:tcPr marL="83127" marR="83127" marT="50292" marB="50292"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3756187389"/>
                  </a:ext>
                </a:extLst>
              </a:tr>
              <a:tr h="235984">
                <a:tc vMerge="1">
                  <a:txBody>
                    <a:bodyPr/>
                    <a:lstStyle/>
                    <a:p>
                      <a:endParaRPr lang="en-US"/>
                    </a:p>
                  </a:txBody>
                  <a:tcPr/>
                </a:tc>
                <a:tc vMerge="1">
                  <a:txBody>
                    <a:bodyPr/>
                    <a:lstStyle/>
                    <a:p>
                      <a:endParaRPr lang="en-US"/>
                    </a:p>
                  </a:txBody>
                  <a:tcPr/>
                </a:tc>
                <a:tc>
                  <a:txBody>
                    <a:bodyPr/>
                    <a:lstStyle/>
                    <a:p>
                      <a:pPr algn="l" fontAlgn="ctr"/>
                      <a:r>
                        <a:rPr lang="en-US" sz="1400" u="none" strike="noStrike" dirty="0">
                          <a:effectLst/>
                        </a:rPr>
                        <a:t> IGST </a:t>
                      </a:r>
                      <a:endParaRPr lang="en-US" sz="1400" b="1"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CGST </a:t>
                      </a:r>
                      <a:endParaRPr lang="en-US" sz="1400" b="1"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SGST </a:t>
                      </a:r>
                      <a:endParaRPr lang="en-US" sz="1400" b="1"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Total Tax </a:t>
                      </a:r>
                      <a:endParaRPr lang="en-US" sz="1400" b="1"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IGST </a:t>
                      </a:r>
                      <a:endParaRPr lang="en-US" sz="1400" b="1"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CGST </a:t>
                      </a:r>
                      <a:endParaRPr lang="en-US" sz="1400" b="1"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SGST </a:t>
                      </a:r>
                      <a:endParaRPr lang="en-US" sz="1400" b="1"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Total Tax </a:t>
                      </a:r>
                      <a:endParaRPr lang="en-US" sz="1400" b="1"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794455356"/>
                  </a:ext>
                </a:extLst>
              </a:tr>
              <a:tr h="235984">
                <a:tc>
                  <a:txBody>
                    <a:bodyPr/>
                    <a:lstStyle/>
                    <a:p>
                      <a:pPr algn="ctr" fontAlgn="ctr"/>
                      <a:r>
                        <a:rPr lang="en-US" sz="1400" u="none" strike="noStrike" dirty="0">
                          <a:effectLst/>
                        </a:rPr>
                        <a:t>1</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Opening Balance</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946897212"/>
                  </a:ext>
                </a:extLst>
              </a:tr>
              <a:tr h="235984">
                <a:tc>
                  <a:txBody>
                    <a:bodyPr/>
                    <a:lstStyle/>
                    <a:p>
                      <a:pPr algn="ctr" fontAlgn="ctr"/>
                      <a:r>
                        <a:rPr lang="en-US" sz="1400" u="none" strike="noStrike" dirty="0">
                          <a:effectLst/>
                        </a:rPr>
                        <a:t>2</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Surplus for the Period (A minus B)</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145286114"/>
                  </a:ext>
                </a:extLst>
              </a:tr>
              <a:tr h="444002">
                <a:tc>
                  <a:txBody>
                    <a:bodyPr/>
                    <a:lstStyle/>
                    <a:p>
                      <a:pPr algn="ctr" fontAlgn="ctr"/>
                      <a:r>
                        <a:rPr lang="en-US" sz="1400" u="none" strike="noStrike" dirty="0">
                          <a:effectLst/>
                        </a:rPr>
                        <a:t>3</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Taxed Paid in Cash (Other Than RCM)</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132981719"/>
                  </a:ext>
                </a:extLst>
              </a:tr>
              <a:tr h="454395">
                <a:tc>
                  <a:txBody>
                    <a:bodyPr/>
                    <a:lstStyle/>
                    <a:p>
                      <a:pPr algn="ctr" fontAlgn="ctr"/>
                      <a:r>
                        <a:rPr lang="en-US" sz="1400" u="none" strike="noStrike" dirty="0">
                          <a:effectLst/>
                        </a:rPr>
                        <a:t>4</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TRAN1/TRAN2 &amp; other direct Credit availed</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341482689"/>
                  </a:ext>
                </a:extLst>
              </a:tr>
              <a:tr h="454395">
                <a:tc>
                  <a:txBody>
                    <a:bodyPr/>
                    <a:lstStyle/>
                    <a:p>
                      <a:pPr algn="ctr" fontAlgn="ctr"/>
                      <a:r>
                        <a:rPr lang="en-US" sz="1400" u="none" strike="noStrike" dirty="0">
                          <a:effectLst/>
                        </a:rPr>
                        <a:t>5</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Add/Less:-Inter Head Adjustment between I/C/S</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775173984"/>
                  </a:ext>
                </a:extLst>
              </a:tr>
              <a:tr h="235984">
                <a:tc>
                  <a:txBody>
                    <a:bodyPr/>
                    <a:lstStyle/>
                    <a:p>
                      <a:pPr algn="ctr" fontAlgn="ctr"/>
                      <a:r>
                        <a:rPr lang="en-US" sz="1400" u="none" strike="noStrike" dirty="0">
                          <a:effectLst/>
                        </a:rPr>
                        <a:t>6</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Closing Balance</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154488419"/>
                  </a:ext>
                </a:extLst>
              </a:tr>
              <a:tr h="235984">
                <a:tc>
                  <a:txBody>
                    <a:bodyPr/>
                    <a:lstStyle/>
                    <a:p>
                      <a:pPr algn="ctr" fontAlgn="ctr"/>
                      <a:r>
                        <a:rPr lang="en-US" sz="1400" u="none" strike="noStrike" dirty="0">
                          <a:effectLst/>
                        </a:rPr>
                        <a:t>7</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Balance As per Books/ECL</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478954771"/>
                  </a:ext>
                </a:extLst>
              </a:tr>
              <a:tr h="235984">
                <a:tc>
                  <a:txBody>
                    <a:bodyPr/>
                    <a:lstStyle/>
                    <a:p>
                      <a:pPr algn="ctr" fontAlgn="ctr"/>
                      <a:r>
                        <a:rPr lang="en-US" sz="1400" u="none" strike="noStrike" dirty="0">
                          <a:effectLst/>
                        </a:rPr>
                        <a:t>8</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Difference with Books/ECL</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ctr"/>
                      <a:r>
                        <a:rPr lang="en-US" sz="1400" u="none" strike="noStrike" dirty="0">
                          <a:effectLst/>
                        </a:rPr>
                        <a:t>                -   </a:t>
                      </a:r>
                      <a:endParaRPr lang="en-US" sz="1400" b="0" i="0" u="none" strike="noStrike" dirty="0">
                        <a:solidFill>
                          <a:srgbClr val="000000"/>
                        </a:solidFill>
                        <a:effectLst/>
                        <a:latin typeface="Calibri" panose="020F0502020204030204" pitchFamily="34" charset="0"/>
                      </a:endParaRPr>
                    </a:p>
                  </a:txBody>
                  <a:tcPr marL="6725" marR="6725" marT="8138"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772069007"/>
                  </a:ext>
                </a:extLst>
              </a:tr>
            </a:tbl>
          </a:graphicData>
        </a:graphic>
      </p:graphicFrame>
      <p:sp>
        <p:nvSpPr>
          <p:cNvPr id="8" name="TextBox 7">
            <a:extLst>
              <a:ext uri="{FF2B5EF4-FFF2-40B4-BE49-F238E27FC236}">
                <a16:creationId xmlns:a16="http://schemas.microsoft.com/office/drawing/2014/main" xmlns="" id="{F32A9D2B-067B-4461-B138-1EE38D865158}"/>
              </a:ext>
            </a:extLst>
          </p:cNvPr>
          <p:cNvSpPr txBox="1"/>
          <p:nvPr/>
        </p:nvSpPr>
        <p:spPr>
          <a:xfrm>
            <a:off x="314008" y="4669984"/>
            <a:ext cx="8496290" cy="1477328"/>
          </a:xfrm>
          <a:prstGeom prst="rect">
            <a:avLst/>
          </a:prstGeom>
          <a:noFill/>
        </p:spPr>
        <p:txBody>
          <a:bodyPr wrap="square" rtlCol="0">
            <a:spAutoFit/>
          </a:bodyPr>
          <a:lstStyle/>
          <a:p>
            <a:pPr marL="285750" indent="-285750">
              <a:buFont typeface="Wingdings" panose="05000000000000000000" pitchFamily="2" charset="2"/>
              <a:buChar char="Ø"/>
            </a:pPr>
            <a:r>
              <a:rPr lang="en-US" sz="1500" dirty="0"/>
              <a:t>GST Auditor to ensure </a:t>
            </a:r>
          </a:p>
          <a:p>
            <a:r>
              <a:rPr lang="en-US" sz="1500" dirty="0"/>
              <a:t>	a. Whether Outward supplies &amp; tax thereon reported in GSTR3B/GSTR1 is matching with Books. If no, 	whether appropriate effect is given in GSTR3B/GSTR1 returns for FY1819. If no, then GST auditor to 	consider in 9C.</a:t>
            </a:r>
          </a:p>
          <a:p>
            <a:r>
              <a:rPr lang="en-US" sz="1500" dirty="0"/>
              <a:t>	b. Whether ITC reported in GSTR3B is matching with books. If no, whether appropriate effect is given 	in GSTR3B returns for FY1819. If no, then GST auditor to consider in 9C.</a:t>
            </a:r>
          </a:p>
        </p:txBody>
      </p:sp>
    </p:spTree>
    <p:extLst>
      <p:ext uri="{BB962C8B-B14F-4D97-AF65-F5344CB8AC3E}">
        <p14:creationId xmlns:p14="http://schemas.microsoft.com/office/powerpoint/2010/main" xmlns="" val="8530237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8483" y="2757642"/>
            <a:ext cx="5902036" cy="615553"/>
          </a:xfrm>
          <a:prstGeom prst="rect">
            <a:avLst/>
          </a:prstGeom>
          <a:noFill/>
        </p:spPr>
        <p:txBody>
          <a:bodyPr wrap="square" rtlCol="0">
            <a:spAutoFit/>
          </a:bodyPr>
          <a:lstStyle/>
          <a:p>
            <a:pPr algn="ctr"/>
            <a:r>
              <a:rPr lang="en-US" sz="3400" b="1" dirty="0">
                <a:solidFill>
                  <a:srgbClr val="00B050"/>
                </a:solidFill>
              </a:rPr>
              <a:t>OTL Reconciliation</a:t>
            </a:r>
          </a:p>
        </p:txBody>
      </p:sp>
    </p:spTree>
    <p:extLst>
      <p:ext uri="{BB962C8B-B14F-4D97-AF65-F5344CB8AC3E}">
        <p14:creationId xmlns:p14="http://schemas.microsoft.com/office/powerpoint/2010/main" xmlns="" val="1466444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7371" y="215610"/>
            <a:ext cx="6885031" cy="584775"/>
          </a:xfrm>
          <a:prstGeom prst="rect">
            <a:avLst/>
          </a:prstGeom>
          <a:noFill/>
        </p:spPr>
        <p:txBody>
          <a:bodyPr wrap="square" rtlCol="0">
            <a:spAutoFit/>
          </a:bodyPr>
          <a:lstStyle/>
          <a:p>
            <a:r>
              <a:rPr lang="en-US" sz="3200" b="1" dirty="0">
                <a:solidFill>
                  <a:srgbClr val="00B050"/>
                </a:solidFill>
                <a:latin typeface="Candara" panose="020E0502030303020204" pitchFamily="34" charset="0"/>
              </a:rPr>
              <a:t>OTL Reconciliation</a:t>
            </a:r>
          </a:p>
        </p:txBody>
      </p:sp>
      <p:graphicFrame>
        <p:nvGraphicFramePr>
          <p:cNvPr id="6" name="Table 5">
            <a:extLst>
              <a:ext uri="{FF2B5EF4-FFF2-40B4-BE49-F238E27FC236}">
                <a16:creationId xmlns:a16="http://schemas.microsoft.com/office/drawing/2014/main" xmlns="" id="{42830F06-938D-41C8-AE36-8B906EE45F3F}"/>
              </a:ext>
            </a:extLst>
          </p:cNvPr>
          <p:cNvGraphicFramePr>
            <a:graphicFrameLocks noGrp="1"/>
          </p:cNvGraphicFramePr>
          <p:nvPr>
            <p:extLst>
              <p:ext uri="{D42A27DB-BD31-4B8C-83A1-F6EECF244321}">
                <p14:modId xmlns:p14="http://schemas.microsoft.com/office/powerpoint/2010/main" xmlns="" val="2152227305"/>
              </p:ext>
            </p:extLst>
          </p:nvPr>
        </p:nvGraphicFramePr>
        <p:xfrm>
          <a:off x="261672" y="1019174"/>
          <a:ext cx="8552129" cy="5321730"/>
        </p:xfrm>
        <a:graphic>
          <a:graphicData uri="http://schemas.openxmlformats.org/drawingml/2006/table">
            <a:tbl>
              <a:tblPr>
                <a:tableStyleId>{BC89EF96-8CEA-46FF-86C4-4CE0E7609802}</a:tableStyleId>
              </a:tblPr>
              <a:tblGrid>
                <a:gridCol w="819846">
                  <a:extLst>
                    <a:ext uri="{9D8B030D-6E8A-4147-A177-3AD203B41FA5}">
                      <a16:colId xmlns:a16="http://schemas.microsoft.com/office/drawing/2014/main" xmlns="" val="1426743227"/>
                    </a:ext>
                  </a:extLst>
                </a:gridCol>
                <a:gridCol w="4935158">
                  <a:extLst>
                    <a:ext uri="{9D8B030D-6E8A-4147-A177-3AD203B41FA5}">
                      <a16:colId xmlns:a16="http://schemas.microsoft.com/office/drawing/2014/main" xmlns="" val="2378418836"/>
                    </a:ext>
                  </a:extLst>
                </a:gridCol>
                <a:gridCol w="964526">
                  <a:extLst>
                    <a:ext uri="{9D8B030D-6E8A-4147-A177-3AD203B41FA5}">
                      <a16:colId xmlns:a16="http://schemas.microsoft.com/office/drawing/2014/main" xmlns="" val="3994090182"/>
                    </a:ext>
                  </a:extLst>
                </a:gridCol>
                <a:gridCol w="932375">
                  <a:extLst>
                    <a:ext uri="{9D8B030D-6E8A-4147-A177-3AD203B41FA5}">
                      <a16:colId xmlns:a16="http://schemas.microsoft.com/office/drawing/2014/main" xmlns="" val="1249766987"/>
                    </a:ext>
                  </a:extLst>
                </a:gridCol>
                <a:gridCol w="900224">
                  <a:extLst>
                    <a:ext uri="{9D8B030D-6E8A-4147-A177-3AD203B41FA5}">
                      <a16:colId xmlns:a16="http://schemas.microsoft.com/office/drawing/2014/main" xmlns="" val="3925136412"/>
                    </a:ext>
                  </a:extLst>
                </a:gridCol>
              </a:tblGrid>
              <a:tr h="184072">
                <a:tc gridSpan="5">
                  <a:txBody>
                    <a:bodyPr/>
                    <a:lstStyle/>
                    <a:p>
                      <a:pPr algn="l" fontAlgn="b"/>
                      <a:r>
                        <a:rPr lang="en-US" sz="1200" u="none" strike="noStrike" dirty="0">
                          <a:effectLst/>
                        </a:rPr>
                        <a:t>OUTWARD SUPPLIES RECONCILATION</a:t>
                      </a:r>
                      <a:endParaRPr lang="en-US" sz="1200" b="1" i="0" u="none" strike="noStrike" dirty="0">
                        <a:solidFill>
                          <a:srgbClr val="000000"/>
                        </a:solidFill>
                        <a:effectLst/>
                        <a:latin typeface="Cambria" panose="02040503050406030204" pitchFamily="18" charset="0"/>
                      </a:endParaRPr>
                    </a:p>
                  </a:txBody>
                  <a:tcPr marL="6350" marR="6350" marT="6350" marB="0"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4071897519"/>
                  </a:ext>
                </a:extLst>
              </a:tr>
              <a:tr h="184072">
                <a:tc>
                  <a:txBody>
                    <a:bodyPr/>
                    <a:lstStyle/>
                    <a:p>
                      <a:pPr algn="ctr" fontAlgn="ctr"/>
                      <a:r>
                        <a:rPr lang="en-US" sz="1200" u="none" strike="noStrike" dirty="0">
                          <a:effectLst/>
                        </a:rPr>
                        <a:t>S.NO.</a:t>
                      </a:r>
                      <a:endParaRPr lang="en-US" sz="1200" b="1" i="0" u="none" strike="noStrike" dirty="0">
                        <a:solidFill>
                          <a:srgbClr val="FFFFFF"/>
                        </a:solidFill>
                        <a:effectLst/>
                        <a:latin typeface="Cambria" panose="02040503050406030204" pitchFamily="18" charset="0"/>
                      </a:endParaRPr>
                    </a:p>
                  </a:txBody>
                  <a:tcPr marL="6350" marR="6350" marT="6350" marB="0" anchor="ctr"/>
                </a:tc>
                <a:tc>
                  <a:txBody>
                    <a:bodyPr/>
                    <a:lstStyle/>
                    <a:p>
                      <a:pPr algn="ctr" fontAlgn="b"/>
                      <a:r>
                        <a:rPr lang="en-US" sz="1200" u="none" strike="noStrike" dirty="0">
                          <a:effectLst/>
                        </a:rPr>
                        <a:t>PARTICULARS</a:t>
                      </a:r>
                      <a:endParaRPr lang="en-US" sz="1200" b="1" i="0" u="none" strike="noStrike" dirty="0">
                        <a:solidFill>
                          <a:srgbClr val="FFFFFF"/>
                        </a:solidFill>
                        <a:effectLst/>
                        <a:latin typeface="Cambria" panose="02040503050406030204" pitchFamily="18" charset="0"/>
                      </a:endParaRPr>
                    </a:p>
                  </a:txBody>
                  <a:tcPr marL="6350" marR="6350" marT="6350" marB="0" anchor="b"/>
                </a:tc>
                <a:tc>
                  <a:txBody>
                    <a:bodyPr/>
                    <a:lstStyle/>
                    <a:p>
                      <a:pPr algn="ctr" fontAlgn="b"/>
                      <a:r>
                        <a:rPr lang="en-US" sz="1200" u="none" strike="noStrike" dirty="0">
                          <a:effectLst/>
                        </a:rPr>
                        <a:t> Amount </a:t>
                      </a:r>
                      <a:endParaRPr lang="en-US" sz="1200" b="1" i="0" u="none" strike="noStrike" dirty="0">
                        <a:solidFill>
                          <a:srgbClr val="FFFFFF"/>
                        </a:solidFill>
                        <a:effectLst/>
                        <a:latin typeface="Cambria" panose="02040503050406030204" pitchFamily="18" charset="0"/>
                      </a:endParaRPr>
                    </a:p>
                  </a:txBody>
                  <a:tcPr marL="6350" marR="6350" marT="6350" marB="0" anchor="b"/>
                </a:tc>
                <a:tc>
                  <a:txBody>
                    <a:bodyPr/>
                    <a:lstStyle/>
                    <a:p>
                      <a:pPr algn="ctr" fontAlgn="b"/>
                      <a:r>
                        <a:rPr lang="en-US" sz="1200" u="none" strike="noStrike" dirty="0">
                          <a:effectLst/>
                        </a:rPr>
                        <a:t> Amount </a:t>
                      </a:r>
                      <a:endParaRPr lang="en-US" sz="1200" b="1" i="0" u="none" strike="noStrike" dirty="0">
                        <a:solidFill>
                          <a:srgbClr val="FFFFFF"/>
                        </a:solidFill>
                        <a:effectLst/>
                        <a:latin typeface="Cambria" panose="02040503050406030204" pitchFamily="18" charset="0"/>
                      </a:endParaRPr>
                    </a:p>
                  </a:txBody>
                  <a:tcPr marL="6350" marR="6350" marT="6350" marB="0" anchor="b"/>
                </a:tc>
                <a:tc>
                  <a:txBody>
                    <a:bodyPr/>
                    <a:lstStyle/>
                    <a:p>
                      <a:pPr algn="ctr" fontAlgn="b"/>
                      <a:r>
                        <a:rPr lang="en-US" sz="1200" u="none" strike="noStrike" dirty="0">
                          <a:effectLst/>
                        </a:rPr>
                        <a:t> Remark </a:t>
                      </a:r>
                      <a:endParaRPr lang="en-US" sz="1200" b="1" i="0" u="none" strike="noStrike" dirty="0">
                        <a:solidFill>
                          <a:srgbClr val="FFFFFF"/>
                        </a:solidFill>
                        <a:effectLst/>
                        <a:latin typeface="Cambria" panose="02040503050406030204" pitchFamily="18" charset="0"/>
                      </a:endParaRPr>
                    </a:p>
                  </a:txBody>
                  <a:tcPr marL="6350" marR="6350" marT="6350" marB="0" anchor="b"/>
                </a:tc>
                <a:extLst>
                  <a:ext uri="{0D108BD9-81ED-4DB2-BD59-A6C34878D82A}">
                    <a16:rowId xmlns:a16="http://schemas.microsoft.com/office/drawing/2014/main" xmlns="" val="3424188073"/>
                  </a:ext>
                </a:extLst>
              </a:tr>
              <a:tr h="184072">
                <a:tc>
                  <a:txBody>
                    <a:bodyPr/>
                    <a:lstStyle/>
                    <a:p>
                      <a:pPr algn="ctr" fontAlgn="ctr"/>
                      <a:r>
                        <a:rPr lang="en-US" sz="1200" u="none" strike="noStrike" dirty="0">
                          <a:effectLst/>
                        </a:rPr>
                        <a:t>1</a:t>
                      </a:r>
                      <a:endParaRPr lang="en-US" sz="1200" b="1" i="0" u="none" strike="noStrike" dirty="0">
                        <a:solidFill>
                          <a:srgbClr val="000000"/>
                        </a:solidFill>
                        <a:effectLst/>
                        <a:latin typeface="Cambria" panose="02040503050406030204" pitchFamily="18" charset="0"/>
                      </a:endParaRPr>
                    </a:p>
                  </a:txBody>
                  <a:tcPr marL="6350" marR="6350" marT="6350" marB="0" anchor="ctr"/>
                </a:tc>
                <a:tc>
                  <a:txBody>
                    <a:bodyPr/>
                    <a:lstStyle/>
                    <a:p>
                      <a:pPr algn="l" fontAlgn="b"/>
                      <a:r>
                        <a:rPr lang="en-US" sz="1200" u="none" strike="noStrike" dirty="0">
                          <a:effectLst/>
                        </a:rPr>
                        <a:t>Total output supplies as per Audited FS</a:t>
                      </a:r>
                      <a:endParaRPr lang="en-US" sz="1200" b="1" i="0" u="none" strike="noStrike" dirty="0">
                        <a:solidFill>
                          <a:srgbClr val="000000"/>
                        </a:solidFill>
                        <a:effectLst/>
                        <a:latin typeface="Cambria" panose="02040503050406030204" pitchFamily="18" charset="0"/>
                      </a:endParaRPr>
                    </a:p>
                  </a:txBody>
                  <a:tcPr marL="6350" marR="6350" marT="6350" marB="0" anchor="b"/>
                </a:tc>
                <a:tc>
                  <a:txBody>
                    <a:bodyPr/>
                    <a:lstStyle/>
                    <a:p>
                      <a:pPr algn="l" fontAlgn="b"/>
                      <a:r>
                        <a:rPr lang="en-US" sz="1200" u="none" strike="noStrike" dirty="0">
                          <a:effectLst/>
                        </a:rPr>
                        <a:t> </a:t>
                      </a:r>
                      <a:endParaRPr lang="en-US" sz="1200" b="1" i="0" u="none" strike="noStrike" dirty="0">
                        <a:solidFill>
                          <a:srgbClr val="000000"/>
                        </a:solidFill>
                        <a:effectLst/>
                        <a:latin typeface="Cambria" panose="02040503050406030204" pitchFamily="18" charset="0"/>
                      </a:endParaRPr>
                    </a:p>
                  </a:txBody>
                  <a:tcPr marL="6350" marR="6350" marT="6350" marB="0" anchor="b"/>
                </a:tc>
                <a:tc>
                  <a:txBody>
                    <a:bodyPr/>
                    <a:lstStyle/>
                    <a:p>
                      <a:pPr algn="l" fontAlgn="b"/>
                      <a:r>
                        <a:rPr lang="en-US" sz="1200" u="none" strike="noStrike" dirty="0">
                          <a:effectLst/>
                        </a:rPr>
                        <a:t> </a:t>
                      </a:r>
                      <a:endParaRPr lang="en-US" sz="1200" b="1" i="0" u="none" strike="noStrike" dirty="0">
                        <a:solidFill>
                          <a:srgbClr val="000000"/>
                        </a:solidFill>
                        <a:effectLst/>
                        <a:latin typeface="Cambria" panose="02040503050406030204" pitchFamily="18" charset="0"/>
                      </a:endParaRPr>
                    </a:p>
                  </a:txBody>
                  <a:tcPr marL="6350" marR="6350" marT="6350" marB="0" anchor="b"/>
                </a:tc>
                <a:tc>
                  <a:txBody>
                    <a:bodyPr/>
                    <a:lstStyle/>
                    <a:p>
                      <a:pPr algn="l" fontAlgn="b"/>
                      <a:r>
                        <a:rPr lang="en-US" sz="1200" u="none" strike="noStrike" dirty="0">
                          <a:effectLst/>
                        </a:rPr>
                        <a:t> </a:t>
                      </a:r>
                      <a:endParaRPr lang="en-US" sz="1200" b="1" i="0" u="none" strike="noStrike" dirty="0">
                        <a:solidFill>
                          <a:srgbClr val="000000"/>
                        </a:solidFill>
                        <a:effectLst/>
                        <a:latin typeface="Cambria" panose="02040503050406030204" pitchFamily="18" charset="0"/>
                      </a:endParaRPr>
                    </a:p>
                  </a:txBody>
                  <a:tcPr marL="6350" marR="6350" marT="6350" marB="0" anchor="b"/>
                </a:tc>
                <a:extLst>
                  <a:ext uri="{0D108BD9-81ED-4DB2-BD59-A6C34878D82A}">
                    <a16:rowId xmlns:a16="http://schemas.microsoft.com/office/drawing/2014/main" xmlns="" val="3580778523"/>
                  </a:ext>
                </a:extLst>
              </a:tr>
              <a:tr h="184072">
                <a:tc>
                  <a:txBody>
                    <a:bodyPr/>
                    <a:lstStyle/>
                    <a:p>
                      <a:pPr algn="ctr" fontAlgn="ctr"/>
                      <a:r>
                        <a:rPr lang="en-US" sz="1200" u="none" strike="noStrike" dirty="0">
                          <a:effectLst/>
                        </a:rPr>
                        <a:t>2</a:t>
                      </a:r>
                      <a:endParaRPr lang="en-US" sz="1200" b="1" i="0" u="none" strike="noStrike" dirty="0">
                        <a:solidFill>
                          <a:srgbClr val="000000"/>
                        </a:solidFill>
                        <a:effectLst/>
                        <a:latin typeface="Cambria" panose="02040503050406030204" pitchFamily="18" charset="0"/>
                      </a:endParaRPr>
                    </a:p>
                  </a:txBody>
                  <a:tcPr marL="6350" marR="6350" marT="6350" marB="0" anchor="ctr"/>
                </a:tc>
                <a:tc>
                  <a:txBody>
                    <a:bodyPr/>
                    <a:lstStyle/>
                    <a:p>
                      <a:pPr algn="l" fontAlgn="b"/>
                      <a:r>
                        <a:rPr lang="en-US" sz="1200" u="none" strike="noStrike" dirty="0">
                          <a:effectLst/>
                        </a:rPr>
                        <a:t>Add: Supplies without consideration</a:t>
                      </a:r>
                      <a:endParaRPr lang="en-US" sz="1200" b="1" i="0" u="none" strike="noStrike" dirty="0">
                        <a:solidFill>
                          <a:srgbClr val="000000"/>
                        </a:solidFill>
                        <a:effectLst/>
                        <a:latin typeface="Cambria" panose="02040503050406030204" pitchFamily="18" charset="0"/>
                      </a:endParaRPr>
                    </a:p>
                  </a:txBody>
                  <a:tcPr marL="6350" marR="6350" marT="6350" marB="0" anchor="b"/>
                </a:tc>
                <a:tc>
                  <a:txBody>
                    <a:bodyPr/>
                    <a:lstStyle/>
                    <a:p>
                      <a:pPr algn="l" fontAlgn="b"/>
                      <a:r>
                        <a:rPr lang="en-US" sz="1200" u="none" strike="noStrike" dirty="0">
                          <a:effectLst/>
                        </a:rPr>
                        <a:t> </a:t>
                      </a:r>
                      <a:endParaRPr lang="en-US" sz="1200" b="1" i="0" u="none" strike="noStrike" dirty="0">
                        <a:solidFill>
                          <a:srgbClr val="000000"/>
                        </a:solidFill>
                        <a:effectLst/>
                        <a:latin typeface="Cambria" panose="02040503050406030204" pitchFamily="18" charset="0"/>
                      </a:endParaRPr>
                    </a:p>
                  </a:txBody>
                  <a:tcPr marL="6350" marR="6350" marT="6350" marB="0" anchor="b"/>
                </a:tc>
                <a:tc>
                  <a:txBody>
                    <a:bodyPr/>
                    <a:lstStyle/>
                    <a:p>
                      <a:pPr algn="l" fontAlgn="b"/>
                      <a:r>
                        <a:rPr lang="en-US" sz="1200" u="none" strike="noStrike" dirty="0">
                          <a:effectLst/>
                        </a:rPr>
                        <a:t> </a:t>
                      </a:r>
                      <a:endParaRPr lang="en-US" sz="1200" b="1" i="0" u="none" strike="noStrike" dirty="0">
                        <a:solidFill>
                          <a:srgbClr val="000000"/>
                        </a:solidFill>
                        <a:effectLst/>
                        <a:latin typeface="Cambria" panose="02040503050406030204" pitchFamily="18" charset="0"/>
                      </a:endParaRPr>
                    </a:p>
                  </a:txBody>
                  <a:tcPr marL="6350" marR="6350" marT="6350" marB="0" anchor="b"/>
                </a:tc>
                <a:tc>
                  <a:txBody>
                    <a:bodyPr/>
                    <a:lstStyle/>
                    <a:p>
                      <a:pPr algn="l" fontAlgn="b"/>
                      <a:r>
                        <a:rPr lang="en-US" sz="1200" u="none" strike="noStrike" dirty="0">
                          <a:effectLst/>
                        </a:rPr>
                        <a:t> </a:t>
                      </a:r>
                      <a:endParaRPr lang="en-US" sz="1200" b="1" i="0" u="none" strike="noStrike" dirty="0">
                        <a:solidFill>
                          <a:srgbClr val="000000"/>
                        </a:solidFill>
                        <a:effectLst/>
                        <a:latin typeface="Cambria" panose="02040503050406030204" pitchFamily="18" charset="0"/>
                      </a:endParaRPr>
                    </a:p>
                  </a:txBody>
                  <a:tcPr marL="6350" marR="6350" marT="6350" marB="0" anchor="b"/>
                </a:tc>
                <a:extLst>
                  <a:ext uri="{0D108BD9-81ED-4DB2-BD59-A6C34878D82A}">
                    <a16:rowId xmlns:a16="http://schemas.microsoft.com/office/drawing/2014/main" xmlns="" val="1151133729"/>
                  </a:ext>
                </a:extLst>
              </a:tr>
              <a:tr h="184072">
                <a:tc>
                  <a:txBody>
                    <a:bodyPr/>
                    <a:lstStyle/>
                    <a:p>
                      <a:pPr algn="ctr" fontAlgn="ctr"/>
                      <a:r>
                        <a:rPr lang="en-US" sz="1200" u="none" strike="noStrike" dirty="0">
                          <a:effectLst/>
                        </a:rPr>
                        <a:t>3</a:t>
                      </a:r>
                      <a:endParaRPr lang="en-US" sz="1200" b="1" i="0" u="none" strike="noStrike" dirty="0">
                        <a:solidFill>
                          <a:srgbClr val="000000"/>
                        </a:solidFill>
                        <a:effectLst/>
                        <a:latin typeface="Cambria" panose="02040503050406030204" pitchFamily="18" charset="0"/>
                      </a:endParaRPr>
                    </a:p>
                  </a:txBody>
                  <a:tcPr marL="6350" marR="6350" marT="6350" marB="0" anchor="ctr"/>
                </a:tc>
                <a:tc>
                  <a:txBody>
                    <a:bodyPr/>
                    <a:lstStyle/>
                    <a:p>
                      <a:pPr algn="l" fontAlgn="b"/>
                      <a:r>
                        <a:rPr lang="en-US" sz="1200" u="none" strike="noStrike" dirty="0">
                          <a:effectLst/>
                        </a:rPr>
                        <a:t>Add: Supplies to distinct entity (under same PAN)</a:t>
                      </a:r>
                      <a:endParaRPr lang="en-US" sz="1200" b="1" i="0" u="none" strike="noStrike" dirty="0">
                        <a:solidFill>
                          <a:srgbClr val="000000"/>
                        </a:solidFill>
                        <a:effectLst/>
                        <a:latin typeface="Cambria" panose="02040503050406030204" pitchFamily="18" charset="0"/>
                      </a:endParaRPr>
                    </a:p>
                  </a:txBody>
                  <a:tcPr marL="6350" marR="6350" marT="6350" marB="0" anchor="b"/>
                </a:tc>
                <a:tc>
                  <a:txBody>
                    <a:bodyPr/>
                    <a:lstStyle/>
                    <a:p>
                      <a:pPr algn="l" fontAlgn="b"/>
                      <a:r>
                        <a:rPr lang="en-US" sz="1200" u="none" strike="noStrike" dirty="0">
                          <a:effectLst/>
                        </a:rPr>
                        <a:t> </a:t>
                      </a:r>
                      <a:endParaRPr lang="en-US" sz="1200" b="1" i="0" u="none" strike="noStrike" dirty="0">
                        <a:solidFill>
                          <a:srgbClr val="000000"/>
                        </a:solidFill>
                        <a:effectLst/>
                        <a:latin typeface="Cambria" panose="02040503050406030204" pitchFamily="18" charset="0"/>
                      </a:endParaRPr>
                    </a:p>
                  </a:txBody>
                  <a:tcPr marL="6350" marR="6350" marT="6350" marB="0" anchor="b"/>
                </a:tc>
                <a:tc>
                  <a:txBody>
                    <a:bodyPr/>
                    <a:lstStyle/>
                    <a:p>
                      <a:pPr algn="l" fontAlgn="b"/>
                      <a:r>
                        <a:rPr lang="en-US" sz="1200" u="none" strike="noStrike" dirty="0">
                          <a:effectLst/>
                        </a:rPr>
                        <a:t> </a:t>
                      </a:r>
                      <a:endParaRPr lang="en-US" sz="1200" b="1" i="0" u="none" strike="noStrike" dirty="0">
                        <a:solidFill>
                          <a:srgbClr val="000000"/>
                        </a:solidFill>
                        <a:effectLst/>
                        <a:latin typeface="Cambria" panose="02040503050406030204" pitchFamily="18" charset="0"/>
                      </a:endParaRPr>
                    </a:p>
                  </a:txBody>
                  <a:tcPr marL="6350" marR="6350" marT="6350" marB="0" anchor="b"/>
                </a:tc>
                <a:tc>
                  <a:txBody>
                    <a:bodyPr/>
                    <a:lstStyle/>
                    <a:p>
                      <a:pPr algn="l" fontAlgn="b"/>
                      <a:r>
                        <a:rPr lang="en-US" sz="1200" u="none" strike="noStrike" dirty="0">
                          <a:effectLst/>
                        </a:rPr>
                        <a:t> </a:t>
                      </a:r>
                      <a:endParaRPr lang="en-US" sz="1200" b="1" i="0" u="none" strike="noStrike" dirty="0">
                        <a:solidFill>
                          <a:srgbClr val="000000"/>
                        </a:solidFill>
                        <a:effectLst/>
                        <a:latin typeface="Cambria" panose="02040503050406030204" pitchFamily="18" charset="0"/>
                      </a:endParaRPr>
                    </a:p>
                  </a:txBody>
                  <a:tcPr marL="6350" marR="6350" marT="6350" marB="0" anchor="b"/>
                </a:tc>
                <a:extLst>
                  <a:ext uri="{0D108BD9-81ED-4DB2-BD59-A6C34878D82A}">
                    <a16:rowId xmlns:a16="http://schemas.microsoft.com/office/drawing/2014/main" xmlns="" val="2545952664"/>
                  </a:ext>
                </a:extLst>
              </a:tr>
              <a:tr h="184072">
                <a:tc>
                  <a:txBody>
                    <a:bodyPr/>
                    <a:lstStyle/>
                    <a:p>
                      <a:pPr algn="ctr" fontAlgn="ctr"/>
                      <a:r>
                        <a:rPr lang="en-US" sz="1200" u="none" strike="noStrike" dirty="0">
                          <a:effectLst/>
                        </a:rPr>
                        <a:t>4</a:t>
                      </a:r>
                      <a:endParaRPr lang="en-US" sz="1200" b="1" i="0" u="none" strike="noStrike" dirty="0">
                        <a:solidFill>
                          <a:srgbClr val="000000"/>
                        </a:solidFill>
                        <a:effectLst/>
                        <a:latin typeface="Cambria" panose="02040503050406030204" pitchFamily="18" charset="0"/>
                      </a:endParaRPr>
                    </a:p>
                  </a:txBody>
                  <a:tcPr marL="6350" marR="6350" marT="6350" marB="0" anchor="ctr"/>
                </a:tc>
                <a:tc>
                  <a:txBody>
                    <a:bodyPr/>
                    <a:lstStyle/>
                    <a:p>
                      <a:pPr algn="l" fontAlgn="b"/>
                      <a:r>
                        <a:rPr lang="en-US" sz="1200" u="none" strike="noStrike" dirty="0">
                          <a:effectLst/>
                        </a:rPr>
                        <a:t>Add: Other supplies ( Not forming part of audited P&amp;L A/C)</a:t>
                      </a:r>
                      <a:endParaRPr lang="en-US" sz="1200" b="1" i="0" u="none" strike="noStrike" dirty="0">
                        <a:solidFill>
                          <a:srgbClr val="000000"/>
                        </a:solidFill>
                        <a:effectLst/>
                        <a:latin typeface="Cambria" panose="02040503050406030204" pitchFamily="18" charset="0"/>
                      </a:endParaRPr>
                    </a:p>
                  </a:txBody>
                  <a:tcPr marL="6350" marR="6350" marT="6350" marB="0" anchor="b"/>
                </a:tc>
                <a:tc>
                  <a:txBody>
                    <a:bodyPr/>
                    <a:lstStyle/>
                    <a:p>
                      <a:pPr algn="l" fontAlgn="b"/>
                      <a:r>
                        <a:rPr lang="en-US" sz="1200" u="none" strike="noStrike" dirty="0">
                          <a:effectLst/>
                        </a:rPr>
                        <a:t> </a:t>
                      </a:r>
                      <a:endParaRPr lang="en-US" sz="1200" b="1" i="0" u="none" strike="noStrike" dirty="0">
                        <a:solidFill>
                          <a:srgbClr val="000000"/>
                        </a:solidFill>
                        <a:effectLst/>
                        <a:latin typeface="Cambria" panose="02040503050406030204" pitchFamily="18" charset="0"/>
                      </a:endParaRPr>
                    </a:p>
                  </a:txBody>
                  <a:tcPr marL="6350" marR="6350" marT="6350" marB="0" anchor="b"/>
                </a:tc>
                <a:tc>
                  <a:txBody>
                    <a:bodyPr/>
                    <a:lstStyle/>
                    <a:p>
                      <a:pPr algn="l" fontAlgn="b"/>
                      <a:r>
                        <a:rPr lang="en-US" sz="1200" u="none" strike="noStrike" dirty="0">
                          <a:effectLst/>
                        </a:rPr>
                        <a:t> </a:t>
                      </a:r>
                      <a:endParaRPr lang="en-US" sz="1200" b="1" i="0" u="none" strike="noStrike" dirty="0">
                        <a:solidFill>
                          <a:srgbClr val="000000"/>
                        </a:solidFill>
                        <a:effectLst/>
                        <a:latin typeface="Cambria" panose="02040503050406030204" pitchFamily="18" charset="0"/>
                      </a:endParaRPr>
                    </a:p>
                  </a:txBody>
                  <a:tcPr marL="6350" marR="6350" marT="6350" marB="0" anchor="b"/>
                </a:tc>
                <a:tc>
                  <a:txBody>
                    <a:bodyPr/>
                    <a:lstStyle/>
                    <a:p>
                      <a:pPr algn="l" fontAlgn="b"/>
                      <a:r>
                        <a:rPr lang="en-US" sz="1200" u="none" strike="noStrike" dirty="0">
                          <a:effectLst/>
                        </a:rPr>
                        <a:t> </a:t>
                      </a:r>
                      <a:endParaRPr lang="en-US" sz="1200" b="1" i="0" u="none" strike="noStrike" dirty="0">
                        <a:solidFill>
                          <a:srgbClr val="000000"/>
                        </a:solidFill>
                        <a:effectLst/>
                        <a:latin typeface="Cambria" panose="02040503050406030204" pitchFamily="18" charset="0"/>
                      </a:endParaRPr>
                    </a:p>
                  </a:txBody>
                  <a:tcPr marL="6350" marR="6350" marT="6350" marB="0" anchor="b"/>
                </a:tc>
                <a:extLst>
                  <a:ext uri="{0D108BD9-81ED-4DB2-BD59-A6C34878D82A}">
                    <a16:rowId xmlns:a16="http://schemas.microsoft.com/office/drawing/2014/main" xmlns="" val="1666265153"/>
                  </a:ext>
                </a:extLst>
              </a:tr>
              <a:tr h="184072">
                <a:tc>
                  <a:txBody>
                    <a:bodyPr/>
                    <a:lstStyle/>
                    <a:p>
                      <a:pPr algn="ctr" fontAlgn="ctr"/>
                      <a:r>
                        <a:rPr lang="en-US" sz="1200" u="none" strike="noStrike" dirty="0">
                          <a:effectLst/>
                        </a:rPr>
                        <a:t>5</a:t>
                      </a:r>
                      <a:endParaRPr lang="en-US" sz="1200" b="1" i="0" u="none" strike="noStrike" dirty="0">
                        <a:solidFill>
                          <a:srgbClr val="000000"/>
                        </a:solidFill>
                        <a:effectLst/>
                        <a:latin typeface="Cambria" panose="02040503050406030204" pitchFamily="18" charset="0"/>
                      </a:endParaRPr>
                    </a:p>
                  </a:txBody>
                  <a:tcPr marL="6350" marR="6350" marT="6350" marB="0" anchor="ctr"/>
                </a:tc>
                <a:tc>
                  <a:txBody>
                    <a:bodyPr/>
                    <a:lstStyle/>
                    <a:p>
                      <a:pPr algn="l" fontAlgn="b"/>
                      <a:r>
                        <a:rPr lang="en-US" sz="1200" u="none" strike="noStrike" dirty="0">
                          <a:effectLst/>
                        </a:rPr>
                        <a:t>Total (1 to 4)</a:t>
                      </a:r>
                      <a:endParaRPr lang="en-US" sz="1200" b="1" i="0" u="none" strike="noStrike" dirty="0">
                        <a:solidFill>
                          <a:srgbClr val="000000"/>
                        </a:solidFill>
                        <a:effectLst/>
                        <a:latin typeface="Cambria" panose="02040503050406030204" pitchFamily="18" charset="0"/>
                      </a:endParaRPr>
                    </a:p>
                  </a:txBody>
                  <a:tcPr marL="6350" marR="6350" marT="6350" marB="0" anchor="b"/>
                </a:tc>
                <a:tc>
                  <a:txBody>
                    <a:bodyPr/>
                    <a:lstStyle/>
                    <a:p>
                      <a:pPr algn="l" fontAlgn="b"/>
                      <a:r>
                        <a:rPr lang="en-US" sz="1200" u="none" strike="noStrike" dirty="0">
                          <a:effectLst/>
                        </a:rPr>
                        <a:t> </a:t>
                      </a:r>
                      <a:endParaRPr lang="en-US" sz="1200" b="1" i="0" u="none" strike="noStrike" dirty="0">
                        <a:solidFill>
                          <a:srgbClr val="000000"/>
                        </a:solidFill>
                        <a:effectLst/>
                        <a:latin typeface="Cambria" panose="02040503050406030204" pitchFamily="18" charset="0"/>
                      </a:endParaRPr>
                    </a:p>
                  </a:txBody>
                  <a:tcPr marL="6350" marR="6350" marT="6350" marB="0" anchor="b"/>
                </a:tc>
                <a:tc>
                  <a:txBody>
                    <a:bodyPr/>
                    <a:lstStyle/>
                    <a:p>
                      <a:pPr algn="l" fontAlgn="b"/>
                      <a:r>
                        <a:rPr lang="en-US" sz="1200" u="none" strike="noStrike" dirty="0">
                          <a:effectLst/>
                        </a:rPr>
                        <a:t> </a:t>
                      </a:r>
                      <a:endParaRPr lang="en-US" sz="1200" b="1" i="0" u="none" strike="noStrike" dirty="0">
                        <a:solidFill>
                          <a:srgbClr val="000000"/>
                        </a:solidFill>
                        <a:effectLst/>
                        <a:latin typeface="Cambria" panose="02040503050406030204" pitchFamily="18" charset="0"/>
                      </a:endParaRPr>
                    </a:p>
                  </a:txBody>
                  <a:tcPr marL="6350" marR="6350" marT="6350" marB="0" anchor="b"/>
                </a:tc>
                <a:tc>
                  <a:txBody>
                    <a:bodyPr/>
                    <a:lstStyle/>
                    <a:p>
                      <a:pPr algn="l" fontAlgn="b"/>
                      <a:r>
                        <a:rPr lang="en-US" sz="1200" u="none" strike="noStrike" dirty="0">
                          <a:effectLst/>
                        </a:rPr>
                        <a:t> </a:t>
                      </a:r>
                      <a:endParaRPr lang="en-US" sz="1200" b="1" i="0" u="none" strike="noStrike" dirty="0">
                        <a:solidFill>
                          <a:srgbClr val="000000"/>
                        </a:solidFill>
                        <a:effectLst/>
                        <a:latin typeface="Cambria" panose="02040503050406030204" pitchFamily="18" charset="0"/>
                      </a:endParaRPr>
                    </a:p>
                  </a:txBody>
                  <a:tcPr marL="6350" marR="6350" marT="6350" marB="0" anchor="b"/>
                </a:tc>
                <a:extLst>
                  <a:ext uri="{0D108BD9-81ED-4DB2-BD59-A6C34878D82A}">
                    <a16:rowId xmlns:a16="http://schemas.microsoft.com/office/drawing/2014/main" xmlns="" val="129736218"/>
                  </a:ext>
                </a:extLst>
              </a:tr>
              <a:tr h="184072">
                <a:tc>
                  <a:txBody>
                    <a:bodyPr/>
                    <a:lstStyle/>
                    <a:p>
                      <a:pPr algn="ctr" fontAlgn="ctr"/>
                      <a:r>
                        <a:rPr lang="en-US" sz="1200" u="none" strike="noStrike" dirty="0">
                          <a:effectLst/>
                        </a:rPr>
                        <a:t>6</a:t>
                      </a:r>
                      <a:endParaRPr lang="en-US" sz="1200" b="1" i="0" u="none" strike="noStrike" dirty="0">
                        <a:solidFill>
                          <a:srgbClr val="000000"/>
                        </a:solidFill>
                        <a:effectLst/>
                        <a:latin typeface="Cambria" panose="02040503050406030204" pitchFamily="18" charset="0"/>
                      </a:endParaRPr>
                    </a:p>
                  </a:txBody>
                  <a:tcPr marL="6350" marR="6350" marT="6350" marB="0" anchor="ctr"/>
                </a:tc>
                <a:tc>
                  <a:txBody>
                    <a:bodyPr/>
                    <a:lstStyle/>
                    <a:p>
                      <a:pPr algn="l" fontAlgn="b"/>
                      <a:r>
                        <a:rPr lang="en-US" sz="1200" u="none" strike="noStrike" dirty="0">
                          <a:effectLst/>
                        </a:rPr>
                        <a:t>Less: Supplies during the period April to June 2017 (Annexure-A)</a:t>
                      </a:r>
                      <a:endParaRPr lang="en-US" sz="1200" b="1" i="0" u="none" strike="noStrike" dirty="0">
                        <a:solidFill>
                          <a:srgbClr val="000000"/>
                        </a:solidFill>
                        <a:effectLst/>
                        <a:latin typeface="Cambria" panose="02040503050406030204" pitchFamily="18" charset="0"/>
                      </a:endParaRPr>
                    </a:p>
                  </a:txBody>
                  <a:tcPr marL="6350" marR="6350" marT="6350" marB="0" anchor="b"/>
                </a:tc>
                <a:tc>
                  <a:txBody>
                    <a:bodyPr/>
                    <a:lstStyle/>
                    <a:p>
                      <a:pPr algn="l" fontAlgn="b"/>
                      <a:r>
                        <a:rPr lang="en-US" sz="1200" u="none" strike="noStrike" dirty="0">
                          <a:effectLst/>
                        </a:rPr>
                        <a:t> </a:t>
                      </a:r>
                      <a:endParaRPr lang="en-US" sz="1200" b="1" i="0" u="none" strike="noStrike" dirty="0">
                        <a:solidFill>
                          <a:srgbClr val="000000"/>
                        </a:solidFill>
                        <a:effectLst/>
                        <a:latin typeface="Cambria" panose="02040503050406030204" pitchFamily="18" charset="0"/>
                      </a:endParaRPr>
                    </a:p>
                  </a:txBody>
                  <a:tcPr marL="6350" marR="6350" marT="6350" marB="0" anchor="b"/>
                </a:tc>
                <a:tc>
                  <a:txBody>
                    <a:bodyPr/>
                    <a:lstStyle/>
                    <a:p>
                      <a:pPr algn="l" fontAlgn="b"/>
                      <a:r>
                        <a:rPr lang="en-US" sz="1200" u="none" strike="noStrike" dirty="0">
                          <a:effectLst/>
                        </a:rPr>
                        <a:t> </a:t>
                      </a:r>
                      <a:endParaRPr lang="en-US" sz="1200" b="1" i="0" u="none" strike="noStrike" dirty="0">
                        <a:solidFill>
                          <a:srgbClr val="000000"/>
                        </a:solidFill>
                        <a:effectLst/>
                        <a:latin typeface="Cambria" panose="02040503050406030204" pitchFamily="18" charset="0"/>
                      </a:endParaRPr>
                    </a:p>
                  </a:txBody>
                  <a:tcPr marL="6350" marR="6350" marT="6350" marB="0" anchor="b"/>
                </a:tc>
                <a:tc>
                  <a:txBody>
                    <a:bodyPr/>
                    <a:lstStyle/>
                    <a:p>
                      <a:pPr algn="l" fontAlgn="b"/>
                      <a:r>
                        <a:rPr lang="en-US" sz="1200" u="none" strike="noStrike" dirty="0">
                          <a:effectLst/>
                        </a:rPr>
                        <a:t> </a:t>
                      </a:r>
                      <a:endParaRPr lang="en-US" sz="1200" b="1" i="0" u="none" strike="noStrike" dirty="0">
                        <a:solidFill>
                          <a:srgbClr val="000000"/>
                        </a:solidFill>
                        <a:effectLst/>
                        <a:latin typeface="Cambria" panose="02040503050406030204" pitchFamily="18" charset="0"/>
                      </a:endParaRPr>
                    </a:p>
                  </a:txBody>
                  <a:tcPr marL="6350" marR="6350" marT="6350" marB="0" anchor="b"/>
                </a:tc>
                <a:extLst>
                  <a:ext uri="{0D108BD9-81ED-4DB2-BD59-A6C34878D82A}">
                    <a16:rowId xmlns:a16="http://schemas.microsoft.com/office/drawing/2014/main" xmlns="" val="2432020967"/>
                  </a:ext>
                </a:extLst>
              </a:tr>
              <a:tr h="184072">
                <a:tc>
                  <a:txBody>
                    <a:bodyPr/>
                    <a:lstStyle/>
                    <a:p>
                      <a:pPr algn="ctr" fontAlgn="ctr"/>
                      <a:r>
                        <a:rPr lang="en-US" sz="1200" u="none" strike="noStrike" dirty="0">
                          <a:effectLst/>
                        </a:rPr>
                        <a:t>7</a:t>
                      </a:r>
                      <a:endParaRPr lang="en-US" sz="1200" b="1" i="0" u="none" strike="noStrike" dirty="0">
                        <a:solidFill>
                          <a:srgbClr val="000000"/>
                        </a:solidFill>
                        <a:effectLst/>
                        <a:latin typeface="Cambria" panose="02040503050406030204" pitchFamily="18" charset="0"/>
                      </a:endParaRPr>
                    </a:p>
                  </a:txBody>
                  <a:tcPr marL="6350" marR="6350" marT="6350" marB="0" anchor="ctr"/>
                </a:tc>
                <a:tc>
                  <a:txBody>
                    <a:bodyPr/>
                    <a:lstStyle/>
                    <a:p>
                      <a:pPr algn="l" fontAlgn="b"/>
                      <a:r>
                        <a:rPr lang="en-US" sz="1200" u="none" strike="noStrike" dirty="0">
                          <a:effectLst/>
                        </a:rPr>
                        <a:t>Less: Incomes which is not a supply ( As per GST Law)</a:t>
                      </a:r>
                      <a:endParaRPr lang="en-US" sz="1200" b="1" i="0" u="none" strike="noStrike" dirty="0">
                        <a:solidFill>
                          <a:srgbClr val="000000"/>
                        </a:solidFill>
                        <a:effectLst/>
                        <a:latin typeface="Cambria" panose="02040503050406030204" pitchFamily="18" charset="0"/>
                      </a:endParaRPr>
                    </a:p>
                  </a:txBody>
                  <a:tcPr marL="6350" marR="6350" marT="6350" marB="0" anchor="b"/>
                </a:tc>
                <a:tc>
                  <a:txBody>
                    <a:bodyPr/>
                    <a:lstStyle/>
                    <a:p>
                      <a:pPr algn="l" fontAlgn="b"/>
                      <a:r>
                        <a:rPr lang="en-US" sz="1200" u="none" strike="noStrike" dirty="0">
                          <a:effectLst/>
                        </a:rPr>
                        <a:t> </a:t>
                      </a:r>
                      <a:endParaRPr lang="en-US" sz="1200" b="1" i="0" u="none" strike="noStrike" dirty="0">
                        <a:solidFill>
                          <a:srgbClr val="000000"/>
                        </a:solidFill>
                        <a:effectLst/>
                        <a:latin typeface="Cambria" panose="02040503050406030204" pitchFamily="18" charset="0"/>
                      </a:endParaRPr>
                    </a:p>
                  </a:txBody>
                  <a:tcPr marL="6350" marR="6350" marT="6350" marB="0" anchor="b"/>
                </a:tc>
                <a:tc>
                  <a:txBody>
                    <a:bodyPr/>
                    <a:lstStyle/>
                    <a:p>
                      <a:pPr algn="l" fontAlgn="b"/>
                      <a:r>
                        <a:rPr lang="en-US" sz="1200" u="none" strike="noStrike" dirty="0">
                          <a:effectLst/>
                        </a:rPr>
                        <a:t> </a:t>
                      </a:r>
                      <a:endParaRPr lang="en-US" sz="1200" b="1" i="0" u="none" strike="noStrike" dirty="0">
                        <a:solidFill>
                          <a:srgbClr val="000000"/>
                        </a:solidFill>
                        <a:effectLst/>
                        <a:latin typeface="Cambria" panose="02040503050406030204" pitchFamily="18" charset="0"/>
                      </a:endParaRPr>
                    </a:p>
                  </a:txBody>
                  <a:tcPr marL="6350" marR="6350" marT="6350" marB="0" anchor="b"/>
                </a:tc>
                <a:tc>
                  <a:txBody>
                    <a:bodyPr/>
                    <a:lstStyle/>
                    <a:p>
                      <a:pPr algn="l" fontAlgn="b"/>
                      <a:r>
                        <a:rPr lang="en-US" sz="1200" u="none" strike="noStrike" dirty="0">
                          <a:effectLst/>
                        </a:rPr>
                        <a:t> </a:t>
                      </a:r>
                      <a:endParaRPr lang="en-US" sz="1200" b="1" i="0" u="none" strike="noStrike" dirty="0">
                        <a:solidFill>
                          <a:srgbClr val="000000"/>
                        </a:solidFill>
                        <a:effectLst/>
                        <a:latin typeface="Cambria" panose="02040503050406030204" pitchFamily="18" charset="0"/>
                      </a:endParaRPr>
                    </a:p>
                  </a:txBody>
                  <a:tcPr marL="6350" marR="6350" marT="6350" marB="0" anchor="b"/>
                </a:tc>
                <a:extLst>
                  <a:ext uri="{0D108BD9-81ED-4DB2-BD59-A6C34878D82A}">
                    <a16:rowId xmlns:a16="http://schemas.microsoft.com/office/drawing/2014/main" xmlns="" val="421424349"/>
                  </a:ext>
                </a:extLst>
              </a:tr>
              <a:tr h="184072">
                <a:tc>
                  <a:txBody>
                    <a:bodyPr/>
                    <a:lstStyle/>
                    <a:p>
                      <a:pPr algn="ctr" fontAlgn="ctr"/>
                      <a:r>
                        <a:rPr lang="en-US" sz="1200" u="none" strike="noStrike" dirty="0">
                          <a:effectLst/>
                        </a:rPr>
                        <a:t>8</a:t>
                      </a:r>
                      <a:endParaRPr lang="en-US" sz="1200" b="1" i="0" u="none" strike="noStrike" dirty="0">
                        <a:solidFill>
                          <a:srgbClr val="000000"/>
                        </a:solidFill>
                        <a:effectLst/>
                        <a:latin typeface="Cambria" panose="02040503050406030204" pitchFamily="18" charset="0"/>
                      </a:endParaRPr>
                    </a:p>
                  </a:txBody>
                  <a:tcPr marL="6350" marR="6350" marT="6350" marB="0" anchor="ctr"/>
                </a:tc>
                <a:tc>
                  <a:txBody>
                    <a:bodyPr/>
                    <a:lstStyle/>
                    <a:p>
                      <a:pPr algn="l" fontAlgn="b"/>
                      <a:r>
                        <a:rPr lang="en-US" sz="1200" u="none" strike="noStrike" dirty="0">
                          <a:effectLst/>
                        </a:rPr>
                        <a:t>Less: Other effects needed</a:t>
                      </a:r>
                      <a:endParaRPr lang="en-US" sz="1200" b="1" i="0" u="none" strike="noStrike" dirty="0">
                        <a:solidFill>
                          <a:srgbClr val="000000"/>
                        </a:solidFill>
                        <a:effectLst/>
                        <a:latin typeface="Cambria" panose="02040503050406030204" pitchFamily="18" charset="0"/>
                      </a:endParaRPr>
                    </a:p>
                  </a:txBody>
                  <a:tcPr marL="6350" marR="6350" marT="6350" marB="0" anchor="b"/>
                </a:tc>
                <a:tc>
                  <a:txBody>
                    <a:bodyPr/>
                    <a:lstStyle/>
                    <a:p>
                      <a:pPr algn="l" fontAlgn="b"/>
                      <a:r>
                        <a:rPr lang="en-US" sz="1200" u="none" strike="noStrike" dirty="0">
                          <a:effectLst/>
                        </a:rPr>
                        <a:t> </a:t>
                      </a:r>
                      <a:endParaRPr lang="en-US" sz="1200" b="1" i="0" u="none" strike="noStrike" dirty="0">
                        <a:solidFill>
                          <a:srgbClr val="000000"/>
                        </a:solidFill>
                        <a:effectLst/>
                        <a:latin typeface="Cambria" panose="02040503050406030204" pitchFamily="18" charset="0"/>
                      </a:endParaRPr>
                    </a:p>
                  </a:txBody>
                  <a:tcPr marL="6350" marR="6350" marT="6350" marB="0" anchor="b"/>
                </a:tc>
                <a:tc>
                  <a:txBody>
                    <a:bodyPr/>
                    <a:lstStyle/>
                    <a:p>
                      <a:pPr algn="l" fontAlgn="b"/>
                      <a:r>
                        <a:rPr lang="en-US" sz="1200" u="none" strike="noStrike" dirty="0">
                          <a:effectLst/>
                        </a:rPr>
                        <a:t> </a:t>
                      </a:r>
                      <a:endParaRPr lang="en-US" sz="1200" b="1" i="0" u="none" strike="noStrike" dirty="0">
                        <a:solidFill>
                          <a:srgbClr val="000000"/>
                        </a:solidFill>
                        <a:effectLst/>
                        <a:latin typeface="Cambria" panose="02040503050406030204" pitchFamily="18" charset="0"/>
                      </a:endParaRPr>
                    </a:p>
                  </a:txBody>
                  <a:tcPr marL="6350" marR="6350" marT="6350" marB="0" anchor="b"/>
                </a:tc>
                <a:tc>
                  <a:txBody>
                    <a:bodyPr/>
                    <a:lstStyle/>
                    <a:p>
                      <a:pPr algn="l" fontAlgn="b"/>
                      <a:r>
                        <a:rPr lang="en-US" sz="1200" u="none" strike="noStrike" dirty="0">
                          <a:effectLst/>
                        </a:rPr>
                        <a:t> </a:t>
                      </a:r>
                      <a:endParaRPr lang="en-US" sz="1200" b="1" i="0" u="none" strike="noStrike" dirty="0">
                        <a:solidFill>
                          <a:srgbClr val="000000"/>
                        </a:solidFill>
                        <a:effectLst/>
                        <a:latin typeface="Cambria" panose="02040503050406030204" pitchFamily="18" charset="0"/>
                      </a:endParaRPr>
                    </a:p>
                  </a:txBody>
                  <a:tcPr marL="6350" marR="6350" marT="6350" marB="0" anchor="b"/>
                </a:tc>
                <a:extLst>
                  <a:ext uri="{0D108BD9-81ED-4DB2-BD59-A6C34878D82A}">
                    <a16:rowId xmlns:a16="http://schemas.microsoft.com/office/drawing/2014/main" xmlns="" val="2197958641"/>
                  </a:ext>
                </a:extLst>
              </a:tr>
              <a:tr h="184072">
                <a:tc>
                  <a:txBody>
                    <a:bodyPr/>
                    <a:lstStyle/>
                    <a:p>
                      <a:pPr algn="ctr" fontAlgn="ctr"/>
                      <a:r>
                        <a:rPr lang="en-US" sz="1200" u="none" strike="noStrike" dirty="0">
                          <a:effectLst/>
                        </a:rPr>
                        <a:t>9</a:t>
                      </a:r>
                      <a:endParaRPr lang="en-US" sz="1200" b="1" i="0" u="none" strike="noStrike" dirty="0">
                        <a:solidFill>
                          <a:srgbClr val="000000"/>
                        </a:solidFill>
                        <a:effectLst/>
                        <a:latin typeface="Cambria" panose="02040503050406030204" pitchFamily="18" charset="0"/>
                      </a:endParaRPr>
                    </a:p>
                  </a:txBody>
                  <a:tcPr marL="6350" marR="6350" marT="6350" marB="0" anchor="ctr"/>
                </a:tc>
                <a:tc>
                  <a:txBody>
                    <a:bodyPr/>
                    <a:lstStyle/>
                    <a:p>
                      <a:pPr algn="l" fontAlgn="b"/>
                      <a:r>
                        <a:rPr lang="en-US" sz="1200" u="none" strike="noStrike" dirty="0">
                          <a:effectLst/>
                        </a:rPr>
                        <a:t>Taxable Turnover (5 minus 7 to 8)</a:t>
                      </a:r>
                      <a:endParaRPr lang="en-US" sz="1200" b="1" i="0" u="none" strike="noStrike" dirty="0">
                        <a:solidFill>
                          <a:srgbClr val="000000"/>
                        </a:solidFill>
                        <a:effectLst/>
                        <a:latin typeface="Cambria" panose="02040503050406030204" pitchFamily="18" charset="0"/>
                      </a:endParaRPr>
                    </a:p>
                  </a:txBody>
                  <a:tcPr marL="6350" marR="6350" marT="6350" marB="0" anchor="b"/>
                </a:tc>
                <a:tc>
                  <a:txBody>
                    <a:bodyPr/>
                    <a:lstStyle/>
                    <a:p>
                      <a:pPr algn="l" fontAlgn="b"/>
                      <a:r>
                        <a:rPr lang="en-US" sz="1200" u="none" strike="noStrike" dirty="0">
                          <a:effectLst/>
                        </a:rPr>
                        <a:t> </a:t>
                      </a:r>
                      <a:endParaRPr lang="en-US" sz="1200" b="1" i="0" u="none" strike="noStrike" dirty="0">
                        <a:solidFill>
                          <a:srgbClr val="000000"/>
                        </a:solidFill>
                        <a:effectLst/>
                        <a:latin typeface="Cambria" panose="02040503050406030204" pitchFamily="18" charset="0"/>
                      </a:endParaRPr>
                    </a:p>
                  </a:txBody>
                  <a:tcPr marL="6350" marR="6350" marT="6350" marB="0" anchor="b"/>
                </a:tc>
                <a:tc>
                  <a:txBody>
                    <a:bodyPr/>
                    <a:lstStyle/>
                    <a:p>
                      <a:pPr algn="l" fontAlgn="b"/>
                      <a:r>
                        <a:rPr lang="en-US" sz="1200" u="none" strike="noStrike" dirty="0">
                          <a:effectLst/>
                        </a:rPr>
                        <a:t> </a:t>
                      </a:r>
                      <a:endParaRPr lang="en-US" sz="1200" b="1" i="0" u="none" strike="noStrike" dirty="0">
                        <a:solidFill>
                          <a:srgbClr val="000000"/>
                        </a:solidFill>
                        <a:effectLst/>
                        <a:latin typeface="Cambria" panose="02040503050406030204" pitchFamily="18" charset="0"/>
                      </a:endParaRPr>
                    </a:p>
                  </a:txBody>
                  <a:tcPr marL="6350" marR="6350" marT="6350" marB="0" anchor="b"/>
                </a:tc>
                <a:tc>
                  <a:txBody>
                    <a:bodyPr/>
                    <a:lstStyle/>
                    <a:p>
                      <a:pPr algn="l" fontAlgn="b"/>
                      <a:r>
                        <a:rPr lang="en-US" sz="1200" u="none" strike="noStrike" dirty="0">
                          <a:effectLst/>
                        </a:rPr>
                        <a:t> </a:t>
                      </a:r>
                      <a:endParaRPr lang="en-US" sz="1200" b="1" i="0" u="none" strike="noStrike" dirty="0">
                        <a:solidFill>
                          <a:srgbClr val="000000"/>
                        </a:solidFill>
                        <a:effectLst/>
                        <a:latin typeface="Cambria" panose="02040503050406030204" pitchFamily="18" charset="0"/>
                      </a:endParaRPr>
                    </a:p>
                  </a:txBody>
                  <a:tcPr marL="6350" marR="6350" marT="6350" marB="0" anchor="b"/>
                </a:tc>
                <a:extLst>
                  <a:ext uri="{0D108BD9-81ED-4DB2-BD59-A6C34878D82A}">
                    <a16:rowId xmlns:a16="http://schemas.microsoft.com/office/drawing/2014/main" xmlns="" val="737619446"/>
                  </a:ext>
                </a:extLst>
              </a:tr>
              <a:tr h="184072">
                <a:tc>
                  <a:txBody>
                    <a:bodyPr/>
                    <a:lstStyle/>
                    <a:p>
                      <a:pPr algn="ctr" fontAlgn="ctr"/>
                      <a:endParaRPr lang="en-US" sz="1200" b="1" i="0" u="none" strike="noStrike" dirty="0">
                        <a:solidFill>
                          <a:srgbClr val="000000"/>
                        </a:solidFill>
                        <a:effectLst/>
                        <a:latin typeface="Cambria" panose="02040503050406030204" pitchFamily="18" charset="0"/>
                      </a:endParaRPr>
                    </a:p>
                  </a:txBody>
                  <a:tcPr marL="6350" marR="6350" marT="6350" marB="0" anchor="ctr"/>
                </a:tc>
                <a:tc>
                  <a:txBody>
                    <a:bodyPr/>
                    <a:lstStyle/>
                    <a:p>
                      <a:pPr algn="l" fontAlgn="b"/>
                      <a:endParaRPr lang="en-US" sz="1200" b="1" i="0" u="none" strike="noStrike" dirty="0">
                        <a:solidFill>
                          <a:srgbClr val="000000"/>
                        </a:solidFill>
                        <a:effectLst/>
                        <a:latin typeface="Cambria" panose="02040503050406030204" pitchFamily="18" charset="0"/>
                      </a:endParaRPr>
                    </a:p>
                  </a:txBody>
                  <a:tcPr marL="6350" marR="6350" marT="6350" marB="0" anchor="b"/>
                </a:tc>
                <a:tc>
                  <a:txBody>
                    <a:bodyPr/>
                    <a:lstStyle/>
                    <a:p>
                      <a:pPr algn="l" fontAlgn="b"/>
                      <a:endParaRPr lang="en-US" sz="1200" b="1" i="0" u="none" strike="noStrike" dirty="0">
                        <a:solidFill>
                          <a:srgbClr val="000000"/>
                        </a:solidFill>
                        <a:effectLst/>
                        <a:latin typeface="Cambria" panose="02040503050406030204" pitchFamily="18" charset="0"/>
                      </a:endParaRPr>
                    </a:p>
                  </a:txBody>
                  <a:tcPr marL="6350" marR="6350" marT="6350" marB="0" anchor="b"/>
                </a:tc>
                <a:tc>
                  <a:txBody>
                    <a:bodyPr/>
                    <a:lstStyle/>
                    <a:p>
                      <a:pPr algn="l" fontAlgn="b"/>
                      <a:endParaRPr lang="en-US" sz="1200" b="1" i="0" u="none" strike="noStrike" dirty="0">
                        <a:solidFill>
                          <a:srgbClr val="000000"/>
                        </a:solidFill>
                        <a:effectLst/>
                        <a:latin typeface="Cambria" panose="02040503050406030204" pitchFamily="18" charset="0"/>
                      </a:endParaRPr>
                    </a:p>
                  </a:txBody>
                  <a:tcPr marL="6350" marR="6350" marT="6350" marB="0" anchor="b"/>
                </a:tc>
                <a:tc>
                  <a:txBody>
                    <a:bodyPr/>
                    <a:lstStyle/>
                    <a:p>
                      <a:pPr algn="l" fontAlgn="b"/>
                      <a:endParaRPr lang="en-US" sz="1200" b="1" i="0" u="none" strike="noStrike" dirty="0">
                        <a:solidFill>
                          <a:srgbClr val="000000"/>
                        </a:solidFill>
                        <a:effectLst/>
                        <a:latin typeface="Cambria" panose="02040503050406030204" pitchFamily="18" charset="0"/>
                      </a:endParaRPr>
                    </a:p>
                  </a:txBody>
                  <a:tcPr marL="6350" marR="6350" marT="6350" marB="0" anchor="b"/>
                </a:tc>
                <a:extLst>
                  <a:ext uri="{0D108BD9-81ED-4DB2-BD59-A6C34878D82A}">
                    <a16:rowId xmlns:a16="http://schemas.microsoft.com/office/drawing/2014/main" xmlns="" val="1424150820"/>
                  </a:ext>
                </a:extLst>
              </a:tr>
              <a:tr h="184072">
                <a:tc>
                  <a:txBody>
                    <a:bodyPr/>
                    <a:lstStyle/>
                    <a:p>
                      <a:pPr algn="ctr" fontAlgn="ctr"/>
                      <a:endParaRPr lang="en-US" sz="1200" b="1" i="0" u="none" strike="noStrike" dirty="0">
                        <a:solidFill>
                          <a:srgbClr val="000000"/>
                        </a:solidFill>
                        <a:effectLst/>
                        <a:latin typeface="Cambria" panose="02040503050406030204" pitchFamily="18" charset="0"/>
                      </a:endParaRPr>
                    </a:p>
                  </a:txBody>
                  <a:tcPr marL="6350" marR="6350" marT="6350" marB="0" anchor="ctr"/>
                </a:tc>
                <a:tc>
                  <a:txBody>
                    <a:bodyPr/>
                    <a:lstStyle/>
                    <a:p>
                      <a:pPr algn="l" fontAlgn="b"/>
                      <a:r>
                        <a:rPr lang="en-US" sz="1200" u="none" strike="noStrike" dirty="0">
                          <a:effectLst/>
                        </a:rPr>
                        <a:t>Annexure-A</a:t>
                      </a:r>
                      <a:endParaRPr lang="en-US" sz="1200" b="1" i="0" u="none" strike="noStrike" dirty="0">
                        <a:solidFill>
                          <a:srgbClr val="000000"/>
                        </a:solidFill>
                        <a:effectLst/>
                        <a:latin typeface="Cambria" panose="02040503050406030204" pitchFamily="18" charset="0"/>
                      </a:endParaRPr>
                    </a:p>
                  </a:txBody>
                  <a:tcPr marL="6350" marR="6350" marT="6350" marB="0" anchor="b"/>
                </a:tc>
                <a:tc>
                  <a:txBody>
                    <a:bodyPr/>
                    <a:lstStyle/>
                    <a:p>
                      <a:pPr algn="l" fontAlgn="b"/>
                      <a:endParaRPr lang="en-US" sz="1200" b="1" i="0" u="none" strike="noStrike">
                        <a:solidFill>
                          <a:srgbClr val="000000"/>
                        </a:solidFill>
                        <a:effectLst/>
                        <a:latin typeface="Cambria" panose="02040503050406030204" pitchFamily="18" charset="0"/>
                      </a:endParaRPr>
                    </a:p>
                  </a:txBody>
                  <a:tcPr marL="6350" marR="6350" marT="6350" marB="0" anchor="b"/>
                </a:tc>
                <a:tc>
                  <a:txBody>
                    <a:bodyPr/>
                    <a:lstStyle/>
                    <a:p>
                      <a:pPr algn="l" fontAlgn="b"/>
                      <a:endParaRPr lang="en-US" sz="1200" b="1" i="0" u="none" strike="noStrike">
                        <a:solidFill>
                          <a:srgbClr val="000000"/>
                        </a:solidFill>
                        <a:effectLst/>
                        <a:latin typeface="Cambria" panose="02040503050406030204" pitchFamily="18" charset="0"/>
                      </a:endParaRPr>
                    </a:p>
                  </a:txBody>
                  <a:tcPr marL="6350" marR="6350" marT="6350" marB="0" anchor="b"/>
                </a:tc>
                <a:tc>
                  <a:txBody>
                    <a:bodyPr/>
                    <a:lstStyle/>
                    <a:p>
                      <a:pPr algn="l" fontAlgn="b"/>
                      <a:endParaRPr lang="en-US" sz="1200" b="1" i="0" u="none" strike="noStrike">
                        <a:solidFill>
                          <a:srgbClr val="000000"/>
                        </a:solidFill>
                        <a:effectLst/>
                        <a:latin typeface="Cambria" panose="02040503050406030204" pitchFamily="18" charset="0"/>
                      </a:endParaRPr>
                    </a:p>
                  </a:txBody>
                  <a:tcPr marL="6350" marR="6350" marT="6350" marB="0" anchor="b"/>
                </a:tc>
                <a:extLst>
                  <a:ext uri="{0D108BD9-81ED-4DB2-BD59-A6C34878D82A}">
                    <a16:rowId xmlns:a16="http://schemas.microsoft.com/office/drawing/2014/main" xmlns="" val="66424640"/>
                  </a:ext>
                </a:extLst>
              </a:tr>
              <a:tr h="361967">
                <a:tc>
                  <a:txBody>
                    <a:bodyPr/>
                    <a:lstStyle/>
                    <a:p>
                      <a:pPr algn="ctr" fontAlgn="ctr"/>
                      <a:r>
                        <a:rPr lang="en-US" sz="1200" u="none" strike="noStrike" dirty="0">
                          <a:effectLst/>
                        </a:rPr>
                        <a:t>S.NO.</a:t>
                      </a:r>
                      <a:endParaRPr lang="en-US" sz="1200" b="1" i="0" u="none" strike="noStrike" dirty="0">
                        <a:solidFill>
                          <a:srgbClr val="FFFFFF"/>
                        </a:solidFill>
                        <a:effectLst/>
                        <a:latin typeface="Cambria" panose="02040503050406030204" pitchFamily="18" charset="0"/>
                      </a:endParaRPr>
                    </a:p>
                  </a:txBody>
                  <a:tcPr marL="6350" marR="6350" marT="6350" marB="0" anchor="ctr"/>
                </a:tc>
                <a:tc>
                  <a:txBody>
                    <a:bodyPr/>
                    <a:lstStyle/>
                    <a:p>
                      <a:pPr algn="ctr" fontAlgn="b"/>
                      <a:r>
                        <a:rPr lang="en-US" sz="1200" u="none" strike="noStrike" dirty="0">
                          <a:effectLst/>
                        </a:rPr>
                        <a:t>Reconciliation</a:t>
                      </a:r>
                      <a:endParaRPr lang="en-US" sz="1200" b="1" i="0" u="none" strike="noStrike" dirty="0">
                        <a:solidFill>
                          <a:srgbClr val="FFFFFF"/>
                        </a:solidFill>
                        <a:effectLst/>
                        <a:latin typeface="Cambria" panose="02040503050406030204" pitchFamily="18" charset="0"/>
                      </a:endParaRPr>
                    </a:p>
                  </a:txBody>
                  <a:tcPr marL="6350" marR="6350" marT="6350" marB="0" anchor="b"/>
                </a:tc>
                <a:tc>
                  <a:txBody>
                    <a:bodyPr/>
                    <a:lstStyle/>
                    <a:p>
                      <a:pPr algn="ctr" fontAlgn="b"/>
                      <a:r>
                        <a:rPr lang="en-US" sz="1200" u="none" strike="noStrike" dirty="0">
                          <a:effectLst/>
                        </a:rPr>
                        <a:t> April to June 2017 </a:t>
                      </a:r>
                      <a:endParaRPr lang="en-US" sz="1200" b="1" i="0" u="none" strike="noStrike" dirty="0">
                        <a:solidFill>
                          <a:srgbClr val="FFFFFF"/>
                        </a:solidFill>
                        <a:effectLst/>
                        <a:latin typeface="Cambria" panose="02040503050406030204" pitchFamily="18" charset="0"/>
                      </a:endParaRPr>
                    </a:p>
                  </a:txBody>
                  <a:tcPr marL="6350" marR="6350" marT="6350" marB="0" anchor="b"/>
                </a:tc>
                <a:tc>
                  <a:txBody>
                    <a:bodyPr/>
                    <a:lstStyle/>
                    <a:p>
                      <a:pPr algn="ctr" fontAlgn="b"/>
                      <a:r>
                        <a:rPr lang="en-US" sz="1200" u="none" strike="noStrike" dirty="0">
                          <a:effectLst/>
                        </a:rPr>
                        <a:t> July17 to March 18 </a:t>
                      </a:r>
                      <a:endParaRPr lang="en-US" sz="1200" b="1" i="0" u="none" strike="noStrike" dirty="0">
                        <a:solidFill>
                          <a:srgbClr val="FFFFFF"/>
                        </a:solidFill>
                        <a:effectLst/>
                        <a:latin typeface="Cambria" panose="02040503050406030204" pitchFamily="18" charset="0"/>
                      </a:endParaRPr>
                    </a:p>
                  </a:txBody>
                  <a:tcPr marL="6350" marR="6350" marT="6350" marB="0" anchor="b"/>
                </a:tc>
                <a:tc>
                  <a:txBody>
                    <a:bodyPr/>
                    <a:lstStyle/>
                    <a:p>
                      <a:pPr algn="ctr" fontAlgn="b"/>
                      <a:r>
                        <a:rPr lang="en-US" sz="1200" u="none" strike="noStrike" dirty="0">
                          <a:effectLst/>
                        </a:rPr>
                        <a:t> Total </a:t>
                      </a:r>
                      <a:endParaRPr lang="en-US" sz="1200" b="1" i="0" u="none" strike="noStrike" dirty="0">
                        <a:solidFill>
                          <a:srgbClr val="FFFFFF"/>
                        </a:solidFill>
                        <a:effectLst/>
                        <a:latin typeface="Cambria" panose="02040503050406030204" pitchFamily="18" charset="0"/>
                      </a:endParaRPr>
                    </a:p>
                  </a:txBody>
                  <a:tcPr marL="6350" marR="6350" marT="6350" marB="0" anchor="b"/>
                </a:tc>
                <a:extLst>
                  <a:ext uri="{0D108BD9-81ED-4DB2-BD59-A6C34878D82A}">
                    <a16:rowId xmlns:a16="http://schemas.microsoft.com/office/drawing/2014/main" xmlns="" val="3669179459"/>
                  </a:ext>
                </a:extLst>
              </a:tr>
              <a:tr h="361967">
                <a:tc>
                  <a:txBody>
                    <a:bodyPr/>
                    <a:lstStyle/>
                    <a:p>
                      <a:pPr algn="l" fontAlgn="ctr"/>
                      <a:r>
                        <a:rPr lang="en-US" sz="1200" u="none" strike="noStrike" dirty="0">
                          <a:effectLst/>
                        </a:rPr>
                        <a:t>1.</a:t>
                      </a:r>
                    </a:p>
                    <a:p>
                      <a:pPr algn="l" fontAlgn="ctr"/>
                      <a:endParaRPr lang="en-US" sz="1200" b="1" i="0" u="none" strike="noStrike" dirty="0">
                        <a:solidFill>
                          <a:srgbClr val="000000"/>
                        </a:solidFill>
                        <a:effectLst/>
                        <a:latin typeface="Cambria" panose="02040503050406030204" pitchFamily="18" charset="0"/>
                      </a:endParaRPr>
                    </a:p>
                  </a:txBody>
                  <a:tcPr marL="6350" marR="6350" marT="6350" marB="0"/>
                </a:tc>
                <a:tc>
                  <a:txBody>
                    <a:bodyPr/>
                    <a:lstStyle/>
                    <a:p>
                      <a:pPr algn="l" fontAlgn="b"/>
                      <a:r>
                        <a:rPr lang="en-US" sz="1200" u="none" strike="noStrike" dirty="0">
                          <a:effectLst/>
                        </a:rPr>
                        <a:t>Domestic Sales</a:t>
                      </a:r>
                      <a:endParaRPr lang="en-US" sz="1200" b="1" i="0" u="none" strike="noStrike" dirty="0">
                        <a:solidFill>
                          <a:srgbClr val="000000"/>
                        </a:solidFill>
                        <a:effectLst/>
                        <a:latin typeface="Cambria" panose="02040503050406030204" pitchFamily="18" charset="0"/>
                      </a:endParaRPr>
                    </a:p>
                  </a:txBody>
                  <a:tcPr marL="6350" marR="6350" marT="6350" marB="0"/>
                </a:tc>
                <a:tc>
                  <a:txBody>
                    <a:bodyPr/>
                    <a:lstStyle/>
                    <a:p>
                      <a:pPr algn="l" fontAlgn="b"/>
                      <a:r>
                        <a:rPr lang="en-US" sz="1200" u="none" strike="noStrike" dirty="0">
                          <a:effectLst/>
                        </a:rPr>
                        <a:t>                       -   </a:t>
                      </a:r>
                      <a:endParaRPr lang="en-US" sz="1200" b="1" i="0" u="none" strike="noStrike" dirty="0">
                        <a:solidFill>
                          <a:srgbClr val="000000"/>
                        </a:solidFill>
                        <a:effectLst/>
                        <a:latin typeface="Cambria" panose="02040503050406030204" pitchFamily="18" charset="0"/>
                      </a:endParaRPr>
                    </a:p>
                  </a:txBody>
                  <a:tcPr marL="6350" marR="6350" marT="6350" marB="0"/>
                </a:tc>
                <a:tc>
                  <a:txBody>
                    <a:bodyPr/>
                    <a:lstStyle/>
                    <a:p>
                      <a:pPr algn="l" fontAlgn="b"/>
                      <a:r>
                        <a:rPr lang="en-US" sz="1200" u="none" strike="noStrike" dirty="0">
                          <a:effectLst/>
                        </a:rPr>
                        <a:t>                      -   </a:t>
                      </a:r>
                      <a:endParaRPr lang="en-US" sz="1200" b="1" i="0" u="none" strike="noStrike" dirty="0">
                        <a:solidFill>
                          <a:srgbClr val="000000"/>
                        </a:solidFill>
                        <a:effectLst/>
                        <a:latin typeface="Cambria" panose="02040503050406030204" pitchFamily="18" charset="0"/>
                      </a:endParaRPr>
                    </a:p>
                  </a:txBody>
                  <a:tcPr marL="6350" marR="6350" marT="6350" marB="0"/>
                </a:tc>
                <a:tc>
                  <a:txBody>
                    <a:bodyPr/>
                    <a:lstStyle/>
                    <a:p>
                      <a:pPr algn="l" fontAlgn="b"/>
                      <a:r>
                        <a:rPr lang="en-US" sz="1200" u="none" strike="noStrike">
                          <a:effectLst/>
                        </a:rPr>
                        <a:t>                     -   </a:t>
                      </a:r>
                      <a:endParaRPr lang="en-US" sz="1200" b="1" i="0" u="none" strike="noStrike">
                        <a:solidFill>
                          <a:srgbClr val="000000"/>
                        </a:solidFill>
                        <a:effectLst/>
                        <a:latin typeface="Cambria" panose="02040503050406030204" pitchFamily="18" charset="0"/>
                      </a:endParaRPr>
                    </a:p>
                  </a:txBody>
                  <a:tcPr marL="6350" marR="6350" marT="6350" marB="0"/>
                </a:tc>
                <a:extLst>
                  <a:ext uri="{0D108BD9-81ED-4DB2-BD59-A6C34878D82A}">
                    <a16:rowId xmlns:a16="http://schemas.microsoft.com/office/drawing/2014/main" xmlns="" val="3130523449"/>
                  </a:ext>
                </a:extLst>
              </a:tr>
              <a:tr h="192829">
                <a:tc>
                  <a:txBody>
                    <a:bodyPr/>
                    <a:lstStyle/>
                    <a:p>
                      <a:pPr algn="l" fontAlgn="ctr"/>
                      <a:r>
                        <a:rPr lang="en-US" sz="1200" u="none" strike="noStrike" dirty="0">
                          <a:effectLst/>
                        </a:rPr>
                        <a:t>2</a:t>
                      </a:r>
                      <a:endParaRPr lang="en-US" sz="1200" b="1" i="0" u="none" strike="noStrike" dirty="0">
                        <a:solidFill>
                          <a:srgbClr val="000000"/>
                        </a:solidFill>
                        <a:effectLst/>
                        <a:latin typeface="Cambria" panose="02040503050406030204" pitchFamily="18" charset="0"/>
                      </a:endParaRPr>
                    </a:p>
                  </a:txBody>
                  <a:tcPr marL="6350" marR="6350" marT="6350" marB="0"/>
                </a:tc>
                <a:tc>
                  <a:txBody>
                    <a:bodyPr/>
                    <a:lstStyle/>
                    <a:p>
                      <a:pPr algn="l" fontAlgn="b"/>
                      <a:r>
                        <a:rPr lang="en-US" sz="1200" u="none" strike="noStrike" dirty="0">
                          <a:effectLst/>
                        </a:rPr>
                        <a:t>Export Sales</a:t>
                      </a:r>
                      <a:endParaRPr lang="en-US" sz="1200" b="1" i="0" u="none" strike="noStrike" dirty="0">
                        <a:solidFill>
                          <a:srgbClr val="000000"/>
                        </a:solidFill>
                        <a:effectLst/>
                        <a:latin typeface="Cambria" panose="02040503050406030204" pitchFamily="18" charset="0"/>
                      </a:endParaRPr>
                    </a:p>
                  </a:txBody>
                  <a:tcPr marL="6350" marR="6350" marT="6350" marB="0"/>
                </a:tc>
                <a:tc>
                  <a:txBody>
                    <a:bodyPr/>
                    <a:lstStyle/>
                    <a:p>
                      <a:pPr algn="l" fontAlgn="b"/>
                      <a:r>
                        <a:rPr lang="en-US" sz="1200" u="none" strike="noStrike">
                          <a:effectLst/>
                        </a:rPr>
                        <a:t>                       -   </a:t>
                      </a:r>
                      <a:endParaRPr lang="en-US" sz="1200" b="1" i="0" u="none" strike="noStrike">
                        <a:solidFill>
                          <a:srgbClr val="000000"/>
                        </a:solidFill>
                        <a:effectLst/>
                        <a:latin typeface="Cambria" panose="02040503050406030204" pitchFamily="18" charset="0"/>
                      </a:endParaRPr>
                    </a:p>
                  </a:txBody>
                  <a:tcPr marL="6350" marR="6350" marT="6350" marB="0"/>
                </a:tc>
                <a:tc>
                  <a:txBody>
                    <a:bodyPr/>
                    <a:lstStyle/>
                    <a:p>
                      <a:pPr algn="l" fontAlgn="b"/>
                      <a:r>
                        <a:rPr lang="en-US" sz="1200" u="none" strike="noStrike">
                          <a:effectLst/>
                        </a:rPr>
                        <a:t>                      -   </a:t>
                      </a:r>
                      <a:endParaRPr lang="en-US" sz="1200" b="1" i="0" u="none" strike="noStrike">
                        <a:solidFill>
                          <a:srgbClr val="000000"/>
                        </a:solidFill>
                        <a:effectLst/>
                        <a:latin typeface="Cambria" panose="02040503050406030204" pitchFamily="18" charset="0"/>
                      </a:endParaRPr>
                    </a:p>
                  </a:txBody>
                  <a:tcPr marL="6350" marR="6350" marT="6350" marB="0"/>
                </a:tc>
                <a:tc>
                  <a:txBody>
                    <a:bodyPr/>
                    <a:lstStyle/>
                    <a:p>
                      <a:pPr algn="l" fontAlgn="b"/>
                      <a:r>
                        <a:rPr lang="en-US" sz="1200" u="none" strike="noStrike">
                          <a:effectLst/>
                        </a:rPr>
                        <a:t>                     -   </a:t>
                      </a:r>
                      <a:endParaRPr lang="en-US" sz="1200" b="1" i="0" u="none" strike="noStrike">
                        <a:solidFill>
                          <a:srgbClr val="000000"/>
                        </a:solidFill>
                        <a:effectLst/>
                        <a:latin typeface="Cambria" panose="02040503050406030204" pitchFamily="18" charset="0"/>
                      </a:endParaRPr>
                    </a:p>
                  </a:txBody>
                  <a:tcPr marL="6350" marR="6350" marT="6350" marB="0"/>
                </a:tc>
                <a:extLst>
                  <a:ext uri="{0D108BD9-81ED-4DB2-BD59-A6C34878D82A}">
                    <a16:rowId xmlns:a16="http://schemas.microsoft.com/office/drawing/2014/main" xmlns="" val="2445383541"/>
                  </a:ext>
                </a:extLst>
              </a:tr>
              <a:tr h="192829">
                <a:tc>
                  <a:txBody>
                    <a:bodyPr/>
                    <a:lstStyle/>
                    <a:p>
                      <a:pPr algn="l" fontAlgn="ctr"/>
                      <a:r>
                        <a:rPr lang="en-US" sz="1200" u="none" strike="noStrike" dirty="0">
                          <a:effectLst/>
                        </a:rPr>
                        <a:t>3</a:t>
                      </a:r>
                      <a:endParaRPr lang="en-US" sz="1200" b="1" i="0" u="none" strike="noStrike" dirty="0">
                        <a:solidFill>
                          <a:srgbClr val="000000"/>
                        </a:solidFill>
                        <a:effectLst/>
                        <a:latin typeface="Cambria" panose="02040503050406030204" pitchFamily="18" charset="0"/>
                      </a:endParaRPr>
                    </a:p>
                  </a:txBody>
                  <a:tcPr marL="6350" marR="6350" marT="6350" marB="0"/>
                </a:tc>
                <a:tc>
                  <a:txBody>
                    <a:bodyPr/>
                    <a:lstStyle/>
                    <a:p>
                      <a:pPr algn="l" fontAlgn="b"/>
                      <a:r>
                        <a:rPr lang="en-US" sz="1200" u="none" strike="noStrike" dirty="0">
                          <a:effectLst/>
                        </a:rPr>
                        <a:t>Export Incentives</a:t>
                      </a:r>
                      <a:endParaRPr lang="en-US" sz="1200" b="1" i="0" u="none" strike="noStrike" dirty="0">
                        <a:solidFill>
                          <a:srgbClr val="000000"/>
                        </a:solidFill>
                        <a:effectLst/>
                        <a:latin typeface="Cambria" panose="02040503050406030204" pitchFamily="18" charset="0"/>
                      </a:endParaRPr>
                    </a:p>
                  </a:txBody>
                  <a:tcPr marL="6350" marR="6350" marT="6350" marB="0"/>
                </a:tc>
                <a:tc>
                  <a:txBody>
                    <a:bodyPr/>
                    <a:lstStyle/>
                    <a:p>
                      <a:pPr algn="l" fontAlgn="b"/>
                      <a:r>
                        <a:rPr lang="en-US" sz="1200" u="none" strike="noStrike">
                          <a:effectLst/>
                        </a:rPr>
                        <a:t>                       -   </a:t>
                      </a:r>
                      <a:endParaRPr lang="en-US" sz="1200" b="1" i="0" u="none" strike="noStrike">
                        <a:solidFill>
                          <a:srgbClr val="000000"/>
                        </a:solidFill>
                        <a:effectLst/>
                        <a:latin typeface="Cambria" panose="02040503050406030204" pitchFamily="18" charset="0"/>
                      </a:endParaRPr>
                    </a:p>
                  </a:txBody>
                  <a:tcPr marL="6350" marR="6350" marT="6350" marB="0"/>
                </a:tc>
                <a:tc>
                  <a:txBody>
                    <a:bodyPr/>
                    <a:lstStyle/>
                    <a:p>
                      <a:pPr algn="l" fontAlgn="b"/>
                      <a:r>
                        <a:rPr lang="en-US" sz="1200" u="none" strike="noStrike">
                          <a:effectLst/>
                        </a:rPr>
                        <a:t>                      -   </a:t>
                      </a:r>
                      <a:endParaRPr lang="en-US" sz="1200" b="1" i="0" u="none" strike="noStrike">
                        <a:solidFill>
                          <a:srgbClr val="000000"/>
                        </a:solidFill>
                        <a:effectLst/>
                        <a:latin typeface="Cambria" panose="02040503050406030204" pitchFamily="18" charset="0"/>
                      </a:endParaRPr>
                    </a:p>
                  </a:txBody>
                  <a:tcPr marL="6350" marR="6350" marT="6350" marB="0"/>
                </a:tc>
                <a:tc>
                  <a:txBody>
                    <a:bodyPr/>
                    <a:lstStyle/>
                    <a:p>
                      <a:pPr algn="l" fontAlgn="b"/>
                      <a:r>
                        <a:rPr lang="en-US" sz="1200" u="none" strike="noStrike">
                          <a:effectLst/>
                        </a:rPr>
                        <a:t>                     -   </a:t>
                      </a:r>
                      <a:endParaRPr lang="en-US" sz="1200" b="1" i="0" u="none" strike="noStrike">
                        <a:solidFill>
                          <a:srgbClr val="000000"/>
                        </a:solidFill>
                        <a:effectLst/>
                        <a:latin typeface="Cambria" panose="02040503050406030204" pitchFamily="18" charset="0"/>
                      </a:endParaRPr>
                    </a:p>
                  </a:txBody>
                  <a:tcPr marL="6350" marR="6350" marT="6350" marB="0"/>
                </a:tc>
                <a:extLst>
                  <a:ext uri="{0D108BD9-81ED-4DB2-BD59-A6C34878D82A}">
                    <a16:rowId xmlns:a16="http://schemas.microsoft.com/office/drawing/2014/main" xmlns="" val="4270847929"/>
                  </a:ext>
                </a:extLst>
              </a:tr>
              <a:tr h="192829">
                <a:tc>
                  <a:txBody>
                    <a:bodyPr/>
                    <a:lstStyle/>
                    <a:p>
                      <a:pPr algn="l" fontAlgn="ctr"/>
                      <a:r>
                        <a:rPr lang="en-US" sz="1200" u="none" strike="noStrike" dirty="0">
                          <a:effectLst/>
                        </a:rPr>
                        <a:t>4</a:t>
                      </a:r>
                      <a:endParaRPr lang="en-US" sz="1200" b="1" i="0" u="none" strike="noStrike" dirty="0">
                        <a:solidFill>
                          <a:srgbClr val="000000"/>
                        </a:solidFill>
                        <a:effectLst/>
                        <a:latin typeface="Cambria" panose="02040503050406030204" pitchFamily="18" charset="0"/>
                      </a:endParaRPr>
                    </a:p>
                  </a:txBody>
                  <a:tcPr marL="6350" marR="6350" marT="6350" marB="0"/>
                </a:tc>
                <a:tc>
                  <a:txBody>
                    <a:bodyPr/>
                    <a:lstStyle/>
                    <a:p>
                      <a:pPr algn="l" fontAlgn="b"/>
                      <a:r>
                        <a:rPr lang="en-US" sz="1200" u="none" strike="noStrike" dirty="0">
                          <a:effectLst/>
                        </a:rPr>
                        <a:t>Interest Income</a:t>
                      </a:r>
                      <a:endParaRPr lang="en-US" sz="1200" b="1" i="0" u="none" strike="noStrike" dirty="0">
                        <a:solidFill>
                          <a:srgbClr val="000000"/>
                        </a:solidFill>
                        <a:effectLst/>
                        <a:latin typeface="Cambria" panose="02040503050406030204" pitchFamily="18" charset="0"/>
                      </a:endParaRPr>
                    </a:p>
                  </a:txBody>
                  <a:tcPr marL="6350" marR="6350" marT="6350" marB="0"/>
                </a:tc>
                <a:tc>
                  <a:txBody>
                    <a:bodyPr/>
                    <a:lstStyle/>
                    <a:p>
                      <a:pPr algn="l" fontAlgn="b"/>
                      <a:r>
                        <a:rPr lang="en-US" sz="1200" u="none" strike="noStrike">
                          <a:effectLst/>
                        </a:rPr>
                        <a:t>                       -   </a:t>
                      </a:r>
                      <a:endParaRPr lang="en-US" sz="1200" b="1" i="0" u="none" strike="noStrike">
                        <a:solidFill>
                          <a:srgbClr val="000000"/>
                        </a:solidFill>
                        <a:effectLst/>
                        <a:latin typeface="Cambria" panose="02040503050406030204" pitchFamily="18" charset="0"/>
                      </a:endParaRPr>
                    </a:p>
                  </a:txBody>
                  <a:tcPr marL="6350" marR="6350" marT="6350" marB="0"/>
                </a:tc>
                <a:tc>
                  <a:txBody>
                    <a:bodyPr/>
                    <a:lstStyle/>
                    <a:p>
                      <a:pPr algn="l" fontAlgn="b"/>
                      <a:r>
                        <a:rPr lang="en-US" sz="1200" u="none" strike="noStrike">
                          <a:effectLst/>
                        </a:rPr>
                        <a:t>                      -   </a:t>
                      </a:r>
                      <a:endParaRPr lang="en-US" sz="1200" b="1" i="0" u="none" strike="noStrike">
                        <a:solidFill>
                          <a:srgbClr val="000000"/>
                        </a:solidFill>
                        <a:effectLst/>
                        <a:latin typeface="Cambria" panose="02040503050406030204" pitchFamily="18" charset="0"/>
                      </a:endParaRPr>
                    </a:p>
                  </a:txBody>
                  <a:tcPr marL="6350" marR="6350" marT="6350" marB="0"/>
                </a:tc>
                <a:tc>
                  <a:txBody>
                    <a:bodyPr/>
                    <a:lstStyle/>
                    <a:p>
                      <a:pPr algn="l" fontAlgn="b"/>
                      <a:r>
                        <a:rPr lang="en-US" sz="1200" u="none" strike="noStrike">
                          <a:effectLst/>
                        </a:rPr>
                        <a:t>                     -   </a:t>
                      </a:r>
                      <a:endParaRPr lang="en-US" sz="1200" b="1" i="0" u="none" strike="noStrike">
                        <a:solidFill>
                          <a:srgbClr val="000000"/>
                        </a:solidFill>
                        <a:effectLst/>
                        <a:latin typeface="Cambria" panose="02040503050406030204" pitchFamily="18" charset="0"/>
                      </a:endParaRPr>
                    </a:p>
                  </a:txBody>
                  <a:tcPr marL="6350" marR="6350" marT="6350" marB="0"/>
                </a:tc>
                <a:extLst>
                  <a:ext uri="{0D108BD9-81ED-4DB2-BD59-A6C34878D82A}">
                    <a16:rowId xmlns:a16="http://schemas.microsoft.com/office/drawing/2014/main" xmlns="" val="2847635859"/>
                  </a:ext>
                </a:extLst>
              </a:tr>
              <a:tr h="192829">
                <a:tc>
                  <a:txBody>
                    <a:bodyPr/>
                    <a:lstStyle/>
                    <a:p>
                      <a:pPr algn="l" fontAlgn="ctr"/>
                      <a:r>
                        <a:rPr lang="en-US" sz="1200" u="none" strike="noStrike" dirty="0">
                          <a:effectLst/>
                        </a:rPr>
                        <a:t>5</a:t>
                      </a:r>
                      <a:endParaRPr lang="en-US" sz="1200" b="1" i="0" u="none" strike="noStrike" dirty="0">
                        <a:solidFill>
                          <a:srgbClr val="000000"/>
                        </a:solidFill>
                        <a:effectLst/>
                        <a:latin typeface="Cambria" panose="02040503050406030204" pitchFamily="18" charset="0"/>
                      </a:endParaRPr>
                    </a:p>
                  </a:txBody>
                  <a:tcPr marL="6350" marR="6350" marT="6350" marB="0"/>
                </a:tc>
                <a:tc>
                  <a:txBody>
                    <a:bodyPr/>
                    <a:lstStyle/>
                    <a:p>
                      <a:pPr algn="l" fontAlgn="b"/>
                      <a:r>
                        <a:rPr lang="en-US" sz="1200" u="none" strike="noStrike" dirty="0">
                          <a:effectLst/>
                        </a:rPr>
                        <a:t>Dividend Income</a:t>
                      </a:r>
                      <a:endParaRPr lang="en-US" sz="1200" b="1" i="0" u="none" strike="noStrike" dirty="0">
                        <a:solidFill>
                          <a:srgbClr val="000000"/>
                        </a:solidFill>
                        <a:effectLst/>
                        <a:latin typeface="Cambria" panose="02040503050406030204" pitchFamily="18" charset="0"/>
                      </a:endParaRPr>
                    </a:p>
                  </a:txBody>
                  <a:tcPr marL="6350" marR="6350" marT="6350" marB="0"/>
                </a:tc>
                <a:tc>
                  <a:txBody>
                    <a:bodyPr/>
                    <a:lstStyle/>
                    <a:p>
                      <a:pPr algn="l" fontAlgn="b"/>
                      <a:r>
                        <a:rPr lang="en-US" sz="1200" u="none" strike="noStrike" dirty="0">
                          <a:effectLst/>
                        </a:rPr>
                        <a:t>                       -   </a:t>
                      </a:r>
                      <a:endParaRPr lang="en-US" sz="1200" b="1" i="0" u="none" strike="noStrike" dirty="0">
                        <a:solidFill>
                          <a:srgbClr val="000000"/>
                        </a:solidFill>
                        <a:effectLst/>
                        <a:latin typeface="Cambria" panose="02040503050406030204" pitchFamily="18" charset="0"/>
                      </a:endParaRPr>
                    </a:p>
                  </a:txBody>
                  <a:tcPr marL="6350" marR="6350" marT="6350" marB="0"/>
                </a:tc>
                <a:tc>
                  <a:txBody>
                    <a:bodyPr/>
                    <a:lstStyle/>
                    <a:p>
                      <a:pPr algn="l" fontAlgn="b"/>
                      <a:r>
                        <a:rPr lang="en-US" sz="1200" u="none" strike="noStrike" dirty="0">
                          <a:effectLst/>
                        </a:rPr>
                        <a:t>                      -   </a:t>
                      </a:r>
                      <a:endParaRPr lang="en-US" sz="1200" b="1" i="0" u="none" strike="noStrike" dirty="0">
                        <a:solidFill>
                          <a:srgbClr val="000000"/>
                        </a:solidFill>
                        <a:effectLst/>
                        <a:latin typeface="Cambria" panose="02040503050406030204" pitchFamily="18" charset="0"/>
                      </a:endParaRPr>
                    </a:p>
                  </a:txBody>
                  <a:tcPr marL="6350" marR="6350" marT="6350" marB="0"/>
                </a:tc>
                <a:tc>
                  <a:txBody>
                    <a:bodyPr/>
                    <a:lstStyle/>
                    <a:p>
                      <a:pPr algn="l" fontAlgn="b"/>
                      <a:r>
                        <a:rPr lang="en-US" sz="1200" u="none" strike="noStrike" dirty="0">
                          <a:effectLst/>
                        </a:rPr>
                        <a:t>                     -   </a:t>
                      </a:r>
                      <a:endParaRPr lang="en-US" sz="1200" b="1" i="0" u="none" strike="noStrike" dirty="0">
                        <a:solidFill>
                          <a:srgbClr val="000000"/>
                        </a:solidFill>
                        <a:effectLst/>
                        <a:latin typeface="Cambria" panose="02040503050406030204" pitchFamily="18" charset="0"/>
                      </a:endParaRPr>
                    </a:p>
                  </a:txBody>
                  <a:tcPr marL="6350" marR="6350" marT="6350" marB="0"/>
                </a:tc>
                <a:extLst>
                  <a:ext uri="{0D108BD9-81ED-4DB2-BD59-A6C34878D82A}">
                    <a16:rowId xmlns:a16="http://schemas.microsoft.com/office/drawing/2014/main" xmlns="" val="4094548096"/>
                  </a:ext>
                </a:extLst>
              </a:tr>
              <a:tr h="192829">
                <a:tc>
                  <a:txBody>
                    <a:bodyPr/>
                    <a:lstStyle/>
                    <a:p>
                      <a:pPr algn="l" fontAlgn="ctr"/>
                      <a:r>
                        <a:rPr lang="en-US" sz="1200" u="none" strike="noStrike" dirty="0">
                          <a:effectLst/>
                        </a:rPr>
                        <a:t>6</a:t>
                      </a:r>
                      <a:endParaRPr lang="en-US" sz="1200" b="1" i="0" u="none" strike="noStrike" dirty="0">
                        <a:solidFill>
                          <a:srgbClr val="000000"/>
                        </a:solidFill>
                        <a:effectLst/>
                        <a:latin typeface="Cambria" panose="02040503050406030204" pitchFamily="18" charset="0"/>
                      </a:endParaRPr>
                    </a:p>
                  </a:txBody>
                  <a:tcPr marL="6350" marR="6350" marT="6350" marB="0"/>
                </a:tc>
                <a:tc>
                  <a:txBody>
                    <a:bodyPr/>
                    <a:lstStyle/>
                    <a:p>
                      <a:pPr algn="l" fontAlgn="b"/>
                      <a:r>
                        <a:rPr lang="en-US" sz="1200" u="none" strike="noStrike" dirty="0">
                          <a:effectLst/>
                        </a:rPr>
                        <a:t>Profit on Exchange Rate fluctuation</a:t>
                      </a:r>
                      <a:endParaRPr lang="en-US" sz="1200" b="1" i="0" u="none" strike="noStrike" dirty="0">
                        <a:solidFill>
                          <a:srgbClr val="000000"/>
                        </a:solidFill>
                        <a:effectLst/>
                        <a:latin typeface="Cambria" panose="02040503050406030204" pitchFamily="18" charset="0"/>
                      </a:endParaRPr>
                    </a:p>
                  </a:txBody>
                  <a:tcPr marL="6350" marR="6350" marT="6350" marB="0"/>
                </a:tc>
                <a:tc>
                  <a:txBody>
                    <a:bodyPr/>
                    <a:lstStyle/>
                    <a:p>
                      <a:pPr algn="l" fontAlgn="b"/>
                      <a:r>
                        <a:rPr lang="en-US" sz="1200" u="none" strike="noStrike">
                          <a:effectLst/>
                        </a:rPr>
                        <a:t>                       -   </a:t>
                      </a:r>
                      <a:endParaRPr lang="en-US" sz="1200" b="1" i="0" u="none" strike="noStrike">
                        <a:solidFill>
                          <a:srgbClr val="000000"/>
                        </a:solidFill>
                        <a:effectLst/>
                        <a:latin typeface="Cambria" panose="02040503050406030204" pitchFamily="18" charset="0"/>
                      </a:endParaRPr>
                    </a:p>
                  </a:txBody>
                  <a:tcPr marL="6350" marR="6350" marT="6350" marB="0"/>
                </a:tc>
                <a:tc>
                  <a:txBody>
                    <a:bodyPr/>
                    <a:lstStyle/>
                    <a:p>
                      <a:pPr algn="l" fontAlgn="b"/>
                      <a:r>
                        <a:rPr lang="en-US" sz="1200" u="none" strike="noStrike">
                          <a:effectLst/>
                        </a:rPr>
                        <a:t>                      -   </a:t>
                      </a:r>
                      <a:endParaRPr lang="en-US" sz="1200" b="1" i="0" u="none" strike="noStrike">
                        <a:solidFill>
                          <a:srgbClr val="000000"/>
                        </a:solidFill>
                        <a:effectLst/>
                        <a:latin typeface="Cambria" panose="02040503050406030204" pitchFamily="18" charset="0"/>
                      </a:endParaRPr>
                    </a:p>
                  </a:txBody>
                  <a:tcPr marL="6350" marR="6350" marT="6350" marB="0"/>
                </a:tc>
                <a:tc>
                  <a:txBody>
                    <a:bodyPr/>
                    <a:lstStyle/>
                    <a:p>
                      <a:pPr algn="l" fontAlgn="b"/>
                      <a:r>
                        <a:rPr lang="en-US" sz="1200" u="none" strike="noStrike" dirty="0">
                          <a:effectLst/>
                        </a:rPr>
                        <a:t>                     -   </a:t>
                      </a:r>
                      <a:endParaRPr lang="en-US" sz="1200" b="1" i="0" u="none" strike="noStrike" dirty="0">
                        <a:solidFill>
                          <a:srgbClr val="000000"/>
                        </a:solidFill>
                        <a:effectLst/>
                        <a:latin typeface="Cambria" panose="02040503050406030204" pitchFamily="18" charset="0"/>
                      </a:endParaRPr>
                    </a:p>
                  </a:txBody>
                  <a:tcPr marL="6350" marR="6350" marT="6350" marB="0"/>
                </a:tc>
                <a:extLst>
                  <a:ext uri="{0D108BD9-81ED-4DB2-BD59-A6C34878D82A}">
                    <a16:rowId xmlns:a16="http://schemas.microsoft.com/office/drawing/2014/main" xmlns="" val="3670019422"/>
                  </a:ext>
                </a:extLst>
              </a:tr>
              <a:tr h="192829">
                <a:tc>
                  <a:txBody>
                    <a:bodyPr/>
                    <a:lstStyle/>
                    <a:p>
                      <a:pPr algn="l" fontAlgn="ctr"/>
                      <a:r>
                        <a:rPr lang="en-US" sz="1200" u="none" strike="noStrike" dirty="0">
                          <a:effectLst/>
                        </a:rPr>
                        <a:t>7</a:t>
                      </a:r>
                      <a:endParaRPr lang="en-US" sz="1200" b="1" i="0" u="none" strike="noStrike" dirty="0">
                        <a:solidFill>
                          <a:srgbClr val="000000"/>
                        </a:solidFill>
                        <a:effectLst/>
                        <a:latin typeface="Cambria" panose="02040503050406030204" pitchFamily="18" charset="0"/>
                      </a:endParaRPr>
                    </a:p>
                  </a:txBody>
                  <a:tcPr marL="6350" marR="6350" marT="6350" marB="0"/>
                </a:tc>
                <a:tc>
                  <a:txBody>
                    <a:bodyPr/>
                    <a:lstStyle/>
                    <a:p>
                      <a:pPr algn="l" fontAlgn="b"/>
                      <a:r>
                        <a:rPr lang="en-US" sz="1200" u="none" strike="noStrike" dirty="0">
                          <a:effectLst/>
                        </a:rPr>
                        <a:t>Profit on sale of Securities</a:t>
                      </a:r>
                      <a:endParaRPr lang="en-US" sz="1200" b="1" i="0" u="none" strike="noStrike" dirty="0">
                        <a:solidFill>
                          <a:srgbClr val="000000"/>
                        </a:solidFill>
                        <a:effectLst/>
                        <a:latin typeface="Cambria" panose="02040503050406030204" pitchFamily="18" charset="0"/>
                      </a:endParaRPr>
                    </a:p>
                  </a:txBody>
                  <a:tcPr marL="6350" marR="6350" marT="6350" marB="0"/>
                </a:tc>
                <a:tc>
                  <a:txBody>
                    <a:bodyPr/>
                    <a:lstStyle/>
                    <a:p>
                      <a:pPr algn="l" fontAlgn="b"/>
                      <a:r>
                        <a:rPr lang="en-US" sz="1200" u="none" strike="noStrike">
                          <a:effectLst/>
                        </a:rPr>
                        <a:t>                       -   </a:t>
                      </a:r>
                      <a:endParaRPr lang="en-US" sz="1200" b="1" i="0" u="none" strike="noStrike">
                        <a:solidFill>
                          <a:srgbClr val="000000"/>
                        </a:solidFill>
                        <a:effectLst/>
                        <a:latin typeface="Cambria" panose="02040503050406030204" pitchFamily="18" charset="0"/>
                      </a:endParaRPr>
                    </a:p>
                  </a:txBody>
                  <a:tcPr marL="6350" marR="6350" marT="6350" marB="0"/>
                </a:tc>
                <a:tc>
                  <a:txBody>
                    <a:bodyPr/>
                    <a:lstStyle/>
                    <a:p>
                      <a:pPr algn="l" fontAlgn="b"/>
                      <a:r>
                        <a:rPr lang="en-US" sz="1200" u="none" strike="noStrike">
                          <a:effectLst/>
                        </a:rPr>
                        <a:t>                      -   </a:t>
                      </a:r>
                      <a:endParaRPr lang="en-US" sz="1200" b="1" i="0" u="none" strike="noStrike">
                        <a:solidFill>
                          <a:srgbClr val="000000"/>
                        </a:solidFill>
                        <a:effectLst/>
                        <a:latin typeface="Cambria" panose="02040503050406030204" pitchFamily="18" charset="0"/>
                      </a:endParaRPr>
                    </a:p>
                  </a:txBody>
                  <a:tcPr marL="6350" marR="6350" marT="6350" marB="0"/>
                </a:tc>
                <a:tc>
                  <a:txBody>
                    <a:bodyPr/>
                    <a:lstStyle/>
                    <a:p>
                      <a:pPr algn="l" fontAlgn="b"/>
                      <a:r>
                        <a:rPr lang="en-US" sz="1200" u="none" strike="noStrike" dirty="0">
                          <a:effectLst/>
                        </a:rPr>
                        <a:t>                     -   </a:t>
                      </a:r>
                      <a:endParaRPr lang="en-US" sz="1200" b="1" i="0" u="none" strike="noStrike" dirty="0">
                        <a:solidFill>
                          <a:srgbClr val="000000"/>
                        </a:solidFill>
                        <a:effectLst/>
                        <a:latin typeface="Cambria" panose="02040503050406030204" pitchFamily="18" charset="0"/>
                      </a:endParaRPr>
                    </a:p>
                  </a:txBody>
                  <a:tcPr marL="6350" marR="6350" marT="6350" marB="0"/>
                </a:tc>
                <a:extLst>
                  <a:ext uri="{0D108BD9-81ED-4DB2-BD59-A6C34878D82A}">
                    <a16:rowId xmlns:a16="http://schemas.microsoft.com/office/drawing/2014/main" xmlns="" val="3568646319"/>
                  </a:ext>
                </a:extLst>
              </a:tr>
              <a:tr h="192829">
                <a:tc>
                  <a:txBody>
                    <a:bodyPr/>
                    <a:lstStyle/>
                    <a:p>
                      <a:pPr algn="l" fontAlgn="ctr"/>
                      <a:r>
                        <a:rPr lang="en-US" sz="1200" u="none" strike="noStrike" dirty="0">
                          <a:effectLst/>
                        </a:rPr>
                        <a:t>8</a:t>
                      </a:r>
                      <a:endParaRPr lang="en-US" sz="1200" b="1" i="0" u="none" strike="noStrike" dirty="0">
                        <a:solidFill>
                          <a:srgbClr val="000000"/>
                        </a:solidFill>
                        <a:effectLst/>
                        <a:latin typeface="Cambria" panose="02040503050406030204" pitchFamily="18" charset="0"/>
                      </a:endParaRPr>
                    </a:p>
                  </a:txBody>
                  <a:tcPr marL="6350" marR="6350" marT="6350" marB="0"/>
                </a:tc>
                <a:tc>
                  <a:txBody>
                    <a:bodyPr/>
                    <a:lstStyle/>
                    <a:p>
                      <a:pPr algn="l" fontAlgn="b"/>
                      <a:r>
                        <a:rPr lang="en-US" sz="1200" u="none" strike="noStrike" dirty="0">
                          <a:effectLst/>
                        </a:rPr>
                        <a:t>Profit on sale of Fixed Assets</a:t>
                      </a:r>
                      <a:endParaRPr lang="en-US" sz="1200" b="1" i="0" u="none" strike="noStrike" dirty="0">
                        <a:solidFill>
                          <a:srgbClr val="000000"/>
                        </a:solidFill>
                        <a:effectLst/>
                        <a:latin typeface="Cambria" panose="02040503050406030204" pitchFamily="18" charset="0"/>
                      </a:endParaRPr>
                    </a:p>
                  </a:txBody>
                  <a:tcPr marL="6350" marR="6350" marT="6350" marB="0"/>
                </a:tc>
                <a:tc>
                  <a:txBody>
                    <a:bodyPr/>
                    <a:lstStyle/>
                    <a:p>
                      <a:pPr algn="l" fontAlgn="b"/>
                      <a:r>
                        <a:rPr lang="en-US" sz="1200" u="none" strike="noStrike">
                          <a:effectLst/>
                        </a:rPr>
                        <a:t>                       -   </a:t>
                      </a:r>
                      <a:endParaRPr lang="en-US" sz="1200" b="1" i="0" u="none" strike="noStrike">
                        <a:solidFill>
                          <a:srgbClr val="000000"/>
                        </a:solidFill>
                        <a:effectLst/>
                        <a:latin typeface="Cambria" panose="02040503050406030204" pitchFamily="18" charset="0"/>
                      </a:endParaRPr>
                    </a:p>
                  </a:txBody>
                  <a:tcPr marL="6350" marR="6350" marT="6350" marB="0"/>
                </a:tc>
                <a:tc>
                  <a:txBody>
                    <a:bodyPr/>
                    <a:lstStyle/>
                    <a:p>
                      <a:pPr algn="l" fontAlgn="b"/>
                      <a:r>
                        <a:rPr lang="en-US" sz="1200" u="none" strike="noStrike">
                          <a:effectLst/>
                        </a:rPr>
                        <a:t>                      -   </a:t>
                      </a:r>
                      <a:endParaRPr lang="en-US" sz="1200" b="1" i="0" u="none" strike="noStrike">
                        <a:solidFill>
                          <a:srgbClr val="000000"/>
                        </a:solidFill>
                        <a:effectLst/>
                        <a:latin typeface="Cambria" panose="02040503050406030204" pitchFamily="18" charset="0"/>
                      </a:endParaRPr>
                    </a:p>
                  </a:txBody>
                  <a:tcPr marL="6350" marR="6350" marT="6350" marB="0"/>
                </a:tc>
                <a:tc>
                  <a:txBody>
                    <a:bodyPr/>
                    <a:lstStyle/>
                    <a:p>
                      <a:pPr algn="l" fontAlgn="b"/>
                      <a:r>
                        <a:rPr lang="en-US" sz="1200" u="none" strike="noStrike" dirty="0">
                          <a:effectLst/>
                        </a:rPr>
                        <a:t>                     -   </a:t>
                      </a:r>
                      <a:endParaRPr lang="en-US" sz="1200" b="1" i="0" u="none" strike="noStrike" dirty="0">
                        <a:solidFill>
                          <a:srgbClr val="000000"/>
                        </a:solidFill>
                        <a:effectLst/>
                        <a:latin typeface="Cambria" panose="02040503050406030204" pitchFamily="18" charset="0"/>
                      </a:endParaRPr>
                    </a:p>
                  </a:txBody>
                  <a:tcPr marL="6350" marR="6350" marT="6350" marB="0"/>
                </a:tc>
                <a:extLst>
                  <a:ext uri="{0D108BD9-81ED-4DB2-BD59-A6C34878D82A}">
                    <a16:rowId xmlns:a16="http://schemas.microsoft.com/office/drawing/2014/main" xmlns="" val="855424593"/>
                  </a:ext>
                </a:extLst>
              </a:tr>
              <a:tr h="192829">
                <a:tc>
                  <a:txBody>
                    <a:bodyPr/>
                    <a:lstStyle/>
                    <a:p>
                      <a:pPr algn="l" fontAlgn="ctr"/>
                      <a:r>
                        <a:rPr lang="en-US" sz="1200" u="none" strike="noStrike" dirty="0">
                          <a:effectLst/>
                        </a:rPr>
                        <a:t>9</a:t>
                      </a:r>
                      <a:endParaRPr lang="en-US" sz="1200" b="1" i="0" u="none" strike="noStrike" dirty="0">
                        <a:solidFill>
                          <a:srgbClr val="000000"/>
                        </a:solidFill>
                        <a:effectLst/>
                        <a:latin typeface="Cambria" panose="02040503050406030204" pitchFamily="18" charset="0"/>
                      </a:endParaRPr>
                    </a:p>
                  </a:txBody>
                  <a:tcPr marL="6350" marR="6350" marT="6350" marB="0"/>
                </a:tc>
                <a:tc>
                  <a:txBody>
                    <a:bodyPr/>
                    <a:lstStyle/>
                    <a:p>
                      <a:pPr algn="l" fontAlgn="b"/>
                      <a:r>
                        <a:rPr lang="en-US" sz="1200" u="none" strike="noStrike" dirty="0">
                          <a:effectLst/>
                        </a:rPr>
                        <a:t>Sundry Balances Written Back</a:t>
                      </a:r>
                      <a:endParaRPr lang="en-US" sz="1200" b="1" i="0" u="none" strike="noStrike" dirty="0">
                        <a:solidFill>
                          <a:srgbClr val="000000"/>
                        </a:solidFill>
                        <a:effectLst/>
                        <a:latin typeface="Cambria" panose="02040503050406030204" pitchFamily="18" charset="0"/>
                      </a:endParaRPr>
                    </a:p>
                  </a:txBody>
                  <a:tcPr marL="6350" marR="6350" marT="6350" marB="0"/>
                </a:tc>
                <a:tc>
                  <a:txBody>
                    <a:bodyPr/>
                    <a:lstStyle/>
                    <a:p>
                      <a:pPr algn="l" fontAlgn="b"/>
                      <a:r>
                        <a:rPr lang="en-US" sz="1200" u="none" strike="noStrike">
                          <a:effectLst/>
                        </a:rPr>
                        <a:t>                       -   </a:t>
                      </a:r>
                      <a:endParaRPr lang="en-US" sz="1200" b="1" i="0" u="none" strike="noStrike">
                        <a:solidFill>
                          <a:srgbClr val="000000"/>
                        </a:solidFill>
                        <a:effectLst/>
                        <a:latin typeface="Cambria" panose="02040503050406030204" pitchFamily="18" charset="0"/>
                      </a:endParaRPr>
                    </a:p>
                  </a:txBody>
                  <a:tcPr marL="6350" marR="6350" marT="6350" marB="0"/>
                </a:tc>
                <a:tc>
                  <a:txBody>
                    <a:bodyPr/>
                    <a:lstStyle/>
                    <a:p>
                      <a:pPr algn="l" fontAlgn="b"/>
                      <a:r>
                        <a:rPr lang="en-US" sz="1200" u="none" strike="noStrike">
                          <a:effectLst/>
                        </a:rPr>
                        <a:t>                      -   </a:t>
                      </a:r>
                      <a:endParaRPr lang="en-US" sz="1200" b="1" i="0" u="none" strike="noStrike">
                        <a:solidFill>
                          <a:srgbClr val="000000"/>
                        </a:solidFill>
                        <a:effectLst/>
                        <a:latin typeface="Cambria" panose="02040503050406030204" pitchFamily="18" charset="0"/>
                      </a:endParaRPr>
                    </a:p>
                  </a:txBody>
                  <a:tcPr marL="6350" marR="6350" marT="6350" marB="0"/>
                </a:tc>
                <a:tc>
                  <a:txBody>
                    <a:bodyPr/>
                    <a:lstStyle/>
                    <a:p>
                      <a:pPr algn="l" fontAlgn="b"/>
                      <a:r>
                        <a:rPr lang="en-US" sz="1200" u="none" strike="noStrike" dirty="0">
                          <a:effectLst/>
                        </a:rPr>
                        <a:t>                     -   </a:t>
                      </a:r>
                      <a:endParaRPr lang="en-US" sz="1200" b="1" i="0" u="none" strike="noStrike" dirty="0">
                        <a:solidFill>
                          <a:srgbClr val="000000"/>
                        </a:solidFill>
                        <a:effectLst/>
                        <a:latin typeface="Cambria" panose="02040503050406030204" pitchFamily="18" charset="0"/>
                      </a:endParaRPr>
                    </a:p>
                  </a:txBody>
                  <a:tcPr marL="6350" marR="6350" marT="6350" marB="0"/>
                </a:tc>
                <a:extLst>
                  <a:ext uri="{0D108BD9-81ED-4DB2-BD59-A6C34878D82A}">
                    <a16:rowId xmlns:a16="http://schemas.microsoft.com/office/drawing/2014/main" xmlns="" val="920887771"/>
                  </a:ext>
                </a:extLst>
              </a:tr>
              <a:tr h="192829">
                <a:tc>
                  <a:txBody>
                    <a:bodyPr/>
                    <a:lstStyle/>
                    <a:p>
                      <a:pPr algn="l" fontAlgn="ctr"/>
                      <a:r>
                        <a:rPr lang="en-US" sz="1200" u="none" strike="noStrike" dirty="0">
                          <a:effectLst/>
                        </a:rPr>
                        <a:t>10</a:t>
                      </a:r>
                      <a:endParaRPr lang="en-US" sz="1200" b="1" i="0" u="none" strike="noStrike" dirty="0">
                        <a:solidFill>
                          <a:srgbClr val="000000"/>
                        </a:solidFill>
                        <a:effectLst/>
                        <a:latin typeface="Cambria" panose="02040503050406030204" pitchFamily="18" charset="0"/>
                      </a:endParaRPr>
                    </a:p>
                  </a:txBody>
                  <a:tcPr marL="6350" marR="6350" marT="6350" marB="0"/>
                </a:tc>
                <a:tc>
                  <a:txBody>
                    <a:bodyPr/>
                    <a:lstStyle/>
                    <a:p>
                      <a:pPr algn="l" fontAlgn="b"/>
                      <a:r>
                        <a:rPr lang="en-US" sz="1200" u="none" strike="noStrike" dirty="0">
                          <a:effectLst/>
                        </a:rPr>
                        <a:t>Discount Received</a:t>
                      </a:r>
                      <a:endParaRPr lang="en-US" sz="1200" b="1" i="0" u="none" strike="noStrike" dirty="0">
                        <a:solidFill>
                          <a:srgbClr val="000000"/>
                        </a:solidFill>
                        <a:effectLst/>
                        <a:latin typeface="Cambria" panose="02040503050406030204" pitchFamily="18" charset="0"/>
                      </a:endParaRPr>
                    </a:p>
                  </a:txBody>
                  <a:tcPr marL="6350" marR="6350" marT="6350" marB="0"/>
                </a:tc>
                <a:tc>
                  <a:txBody>
                    <a:bodyPr/>
                    <a:lstStyle/>
                    <a:p>
                      <a:pPr algn="l" fontAlgn="b"/>
                      <a:r>
                        <a:rPr lang="en-US" sz="1200" u="none" strike="noStrike">
                          <a:effectLst/>
                        </a:rPr>
                        <a:t>                       -   </a:t>
                      </a:r>
                      <a:endParaRPr lang="en-US" sz="1200" b="1" i="0" u="none" strike="noStrike">
                        <a:solidFill>
                          <a:srgbClr val="000000"/>
                        </a:solidFill>
                        <a:effectLst/>
                        <a:latin typeface="Cambria" panose="02040503050406030204" pitchFamily="18" charset="0"/>
                      </a:endParaRPr>
                    </a:p>
                  </a:txBody>
                  <a:tcPr marL="6350" marR="6350" marT="6350" marB="0"/>
                </a:tc>
                <a:tc>
                  <a:txBody>
                    <a:bodyPr/>
                    <a:lstStyle/>
                    <a:p>
                      <a:pPr algn="l" fontAlgn="b"/>
                      <a:r>
                        <a:rPr lang="en-US" sz="1200" u="none" strike="noStrike">
                          <a:effectLst/>
                        </a:rPr>
                        <a:t>                      -   </a:t>
                      </a:r>
                      <a:endParaRPr lang="en-US" sz="1200" b="1" i="0" u="none" strike="noStrike">
                        <a:solidFill>
                          <a:srgbClr val="000000"/>
                        </a:solidFill>
                        <a:effectLst/>
                        <a:latin typeface="Cambria" panose="02040503050406030204" pitchFamily="18" charset="0"/>
                      </a:endParaRPr>
                    </a:p>
                  </a:txBody>
                  <a:tcPr marL="6350" marR="6350" marT="6350" marB="0"/>
                </a:tc>
                <a:tc>
                  <a:txBody>
                    <a:bodyPr/>
                    <a:lstStyle/>
                    <a:p>
                      <a:pPr algn="l" fontAlgn="b"/>
                      <a:r>
                        <a:rPr lang="en-US" sz="1200" u="none" strike="noStrike" dirty="0">
                          <a:effectLst/>
                        </a:rPr>
                        <a:t>                     -   </a:t>
                      </a:r>
                      <a:endParaRPr lang="en-US" sz="1200" b="1" i="0" u="none" strike="noStrike" dirty="0">
                        <a:solidFill>
                          <a:srgbClr val="000000"/>
                        </a:solidFill>
                        <a:effectLst/>
                        <a:latin typeface="Cambria" panose="02040503050406030204" pitchFamily="18" charset="0"/>
                      </a:endParaRPr>
                    </a:p>
                  </a:txBody>
                  <a:tcPr marL="6350" marR="6350" marT="6350" marB="0"/>
                </a:tc>
                <a:extLst>
                  <a:ext uri="{0D108BD9-81ED-4DB2-BD59-A6C34878D82A}">
                    <a16:rowId xmlns:a16="http://schemas.microsoft.com/office/drawing/2014/main" xmlns="" val="1733310221"/>
                  </a:ext>
                </a:extLst>
              </a:tr>
              <a:tr h="192829">
                <a:tc>
                  <a:txBody>
                    <a:bodyPr/>
                    <a:lstStyle/>
                    <a:p>
                      <a:pPr algn="l" fontAlgn="ctr"/>
                      <a:r>
                        <a:rPr lang="en-US" sz="1200" u="none" strike="noStrike" dirty="0">
                          <a:effectLst/>
                        </a:rPr>
                        <a:t>11</a:t>
                      </a:r>
                      <a:endParaRPr lang="en-US" sz="1200" b="1" i="0" u="none" strike="noStrike" dirty="0">
                        <a:solidFill>
                          <a:srgbClr val="000000"/>
                        </a:solidFill>
                        <a:effectLst/>
                        <a:latin typeface="Cambria" panose="02040503050406030204" pitchFamily="18" charset="0"/>
                      </a:endParaRPr>
                    </a:p>
                  </a:txBody>
                  <a:tcPr marL="6350" marR="6350" marT="6350" marB="0"/>
                </a:tc>
                <a:tc>
                  <a:txBody>
                    <a:bodyPr/>
                    <a:lstStyle/>
                    <a:p>
                      <a:pPr algn="l" fontAlgn="b"/>
                      <a:r>
                        <a:rPr lang="en-US" sz="1200" u="none" strike="noStrike" dirty="0">
                          <a:effectLst/>
                        </a:rPr>
                        <a:t>Other Incomes</a:t>
                      </a:r>
                      <a:endParaRPr lang="en-US" sz="1200" b="1" i="0" u="none" strike="noStrike" dirty="0">
                        <a:solidFill>
                          <a:srgbClr val="000000"/>
                        </a:solidFill>
                        <a:effectLst/>
                        <a:latin typeface="Cambria" panose="02040503050406030204" pitchFamily="18" charset="0"/>
                      </a:endParaRPr>
                    </a:p>
                  </a:txBody>
                  <a:tcPr marL="6350" marR="6350" marT="6350" marB="0"/>
                </a:tc>
                <a:tc>
                  <a:txBody>
                    <a:bodyPr/>
                    <a:lstStyle/>
                    <a:p>
                      <a:pPr algn="l" fontAlgn="b"/>
                      <a:r>
                        <a:rPr lang="en-US" sz="1200" u="none" strike="noStrike" dirty="0">
                          <a:effectLst/>
                        </a:rPr>
                        <a:t>                       -   </a:t>
                      </a:r>
                      <a:endParaRPr lang="en-US" sz="1200" b="1" i="0" u="none" strike="noStrike" dirty="0">
                        <a:solidFill>
                          <a:srgbClr val="000000"/>
                        </a:solidFill>
                        <a:effectLst/>
                        <a:latin typeface="Cambria" panose="02040503050406030204" pitchFamily="18" charset="0"/>
                      </a:endParaRPr>
                    </a:p>
                  </a:txBody>
                  <a:tcPr marL="6350" marR="6350" marT="6350" marB="0"/>
                </a:tc>
                <a:tc>
                  <a:txBody>
                    <a:bodyPr/>
                    <a:lstStyle/>
                    <a:p>
                      <a:pPr algn="l" fontAlgn="b"/>
                      <a:r>
                        <a:rPr lang="en-US" sz="1200" u="none" strike="noStrike" dirty="0">
                          <a:effectLst/>
                        </a:rPr>
                        <a:t>                      -   </a:t>
                      </a:r>
                      <a:endParaRPr lang="en-US" sz="1200" b="1" i="0" u="none" strike="noStrike" dirty="0">
                        <a:solidFill>
                          <a:srgbClr val="000000"/>
                        </a:solidFill>
                        <a:effectLst/>
                        <a:latin typeface="Cambria" panose="02040503050406030204" pitchFamily="18" charset="0"/>
                      </a:endParaRPr>
                    </a:p>
                  </a:txBody>
                  <a:tcPr marL="6350" marR="6350" marT="6350" marB="0"/>
                </a:tc>
                <a:tc>
                  <a:txBody>
                    <a:bodyPr/>
                    <a:lstStyle/>
                    <a:p>
                      <a:pPr algn="l" fontAlgn="b"/>
                      <a:r>
                        <a:rPr lang="en-US" sz="1200" u="none" strike="noStrike" dirty="0">
                          <a:effectLst/>
                        </a:rPr>
                        <a:t>                     -   </a:t>
                      </a:r>
                      <a:endParaRPr lang="en-US" sz="1200" b="1" i="0" u="none" strike="noStrike" dirty="0">
                        <a:solidFill>
                          <a:srgbClr val="000000"/>
                        </a:solidFill>
                        <a:effectLst/>
                        <a:latin typeface="Cambria" panose="02040503050406030204" pitchFamily="18" charset="0"/>
                      </a:endParaRPr>
                    </a:p>
                  </a:txBody>
                  <a:tcPr marL="6350" marR="6350" marT="6350" marB="0"/>
                </a:tc>
                <a:extLst>
                  <a:ext uri="{0D108BD9-81ED-4DB2-BD59-A6C34878D82A}">
                    <a16:rowId xmlns:a16="http://schemas.microsoft.com/office/drawing/2014/main" xmlns="" val="3195047328"/>
                  </a:ext>
                </a:extLst>
              </a:tr>
              <a:tr h="184072">
                <a:tc>
                  <a:txBody>
                    <a:bodyPr/>
                    <a:lstStyle/>
                    <a:p>
                      <a:pPr algn="l" fontAlgn="ctr"/>
                      <a:r>
                        <a:rPr lang="en-US" sz="1200" u="none" strike="noStrike" dirty="0">
                          <a:effectLst/>
                        </a:rPr>
                        <a:t> </a:t>
                      </a:r>
                      <a:endParaRPr lang="en-US" sz="1200" b="1" i="0" u="none" strike="noStrike" dirty="0">
                        <a:solidFill>
                          <a:srgbClr val="000000"/>
                        </a:solidFill>
                        <a:effectLst/>
                        <a:latin typeface="Cambria" panose="02040503050406030204" pitchFamily="18" charset="0"/>
                      </a:endParaRPr>
                    </a:p>
                  </a:txBody>
                  <a:tcPr marL="6350" marR="6350" marT="6350" marB="0"/>
                </a:tc>
                <a:tc>
                  <a:txBody>
                    <a:bodyPr/>
                    <a:lstStyle/>
                    <a:p>
                      <a:pPr algn="l" fontAlgn="b"/>
                      <a:r>
                        <a:rPr lang="en-US" sz="1200" u="none" strike="noStrike" dirty="0">
                          <a:effectLst/>
                        </a:rPr>
                        <a:t>Total</a:t>
                      </a:r>
                      <a:endParaRPr lang="en-US" sz="1200" b="1" i="0" u="none" strike="noStrike" dirty="0">
                        <a:solidFill>
                          <a:srgbClr val="000000"/>
                        </a:solidFill>
                        <a:effectLst/>
                        <a:latin typeface="Cambria" panose="02040503050406030204" pitchFamily="18" charset="0"/>
                      </a:endParaRPr>
                    </a:p>
                  </a:txBody>
                  <a:tcPr marL="6350" marR="6350" marT="6350" marB="0"/>
                </a:tc>
                <a:tc>
                  <a:txBody>
                    <a:bodyPr/>
                    <a:lstStyle/>
                    <a:p>
                      <a:pPr algn="l" fontAlgn="b"/>
                      <a:r>
                        <a:rPr lang="en-US" sz="1200" u="none" strike="noStrike" dirty="0">
                          <a:effectLst/>
                        </a:rPr>
                        <a:t> </a:t>
                      </a:r>
                      <a:endParaRPr lang="en-US" sz="1200" b="1" i="0" u="none" strike="noStrike" dirty="0">
                        <a:solidFill>
                          <a:srgbClr val="000000"/>
                        </a:solidFill>
                        <a:effectLst/>
                        <a:latin typeface="Cambria" panose="02040503050406030204" pitchFamily="18" charset="0"/>
                      </a:endParaRPr>
                    </a:p>
                  </a:txBody>
                  <a:tcPr marL="6350" marR="6350" marT="6350" marB="0"/>
                </a:tc>
                <a:tc>
                  <a:txBody>
                    <a:bodyPr/>
                    <a:lstStyle/>
                    <a:p>
                      <a:pPr algn="l" fontAlgn="b"/>
                      <a:r>
                        <a:rPr lang="en-US" sz="1200" u="none" strike="noStrike" dirty="0">
                          <a:effectLst/>
                        </a:rPr>
                        <a:t> </a:t>
                      </a:r>
                      <a:endParaRPr lang="en-US" sz="1200" b="1" i="0" u="none" strike="noStrike" dirty="0">
                        <a:solidFill>
                          <a:srgbClr val="000000"/>
                        </a:solidFill>
                        <a:effectLst/>
                        <a:latin typeface="Cambria" panose="02040503050406030204" pitchFamily="18" charset="0"/>
                      </a:endParaRPr>
                    </a:p>
                  </a:txBody>
                  <a:tcPr marL="6350" marR="6350" marT="6350" marB="0"/>
                </a:tc>
                <a:tc>
                  <a:txBody>
                    <a:bodyPr/>
                    <a:lstStyle/>
                    <a:p>
                      <a:pPr algn="l" fontAlgn="b"/>
                      <a:r>
                        <a:rPr lang="en-US" sz="1200" u="none" strike="noStrike" dirty="0">
                          <a:effectLst/>
                        </a:rPr>
                        <a:t> </a:t>
                      </a:r>
                      <a:endParaRPr lang="en-US" sz="1200" b="1" i="0" u="none" strike="noStrike" dirty="0">
                        <a:solidFill>
                          <a:srgbClr val="000000"/>
                        </a:solidFill>
                        <a:effectLst/>
                        <a:latin typeface="Cambria" panose="02040503050406030204" pitchFamily="18" charset="0"/>
                      </a:endParaRPr>
                    </a:p>
                  </a:txBody>
                  <a:tcPr marL="6350" marR="6350" marT="6350" marB="0"/>
                </a:tc>
                <a:extLst>
                  <a:ext uri="{0D108BD9-81ED-4DB2-BD59-A6C34878D82A}">
                    <a16:rowId xmlns:a16="http://schemas.microsoft.com/office/drawing/2014/main" xmlns="" val="3621768974"/>
                  </a:ext>
                </a:extLst>
              </a:tr>
            </a:tbl>
          </a:graphicData>
        </a:graphic>
      </p:graphicFrame>
    </p:spTree>
    <p:extLst>
      <p:ext uri="{BB962C8B-B14F-4D97-AF65-F5344CB8AC3E}">
        <p14:creationId xmlns:p14="http://schemas.microsoft.com/office/powerpoint/2010/main" xmlns="" val="35859472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5783" y="2757642"/>
            <a:ext cx="5902036" cy="615553"/>
          </a:xfrm>
          <a:prstGeom prst="rect">
            <a:avLst/>
          </a:prstGeom>
          <a:noFill/>
        </p:spPr>
        <p:txBody>
          <a:bodyPr wrap="square" rtlCol="0">
            <a:spAutoFit/>
          </a:bodyPr>
          <a:lstStyle/>
          <a:p>
            <a:pPr algn="ctr"/>
            <a:r>
              <a:rPr lang="en-US" sz="3400" b="1" dirty="0">
                <a:solidFill>
                  <a:srgbClr val="00B050"/>
                </a:solidFill>
              </a:rPr>
              <a:t>Outward Supply An Analysis</a:t>
            </a:r>
          </a:p>
        </p:txBody>
      </p:sp>
    </p:spTree>
    <p:extLst>
      <p:ext uri="{BB962C8B-B14F-4D97-AF65-F5344CB8AC3E}">
        <p14:creationId xmlns:p14="http://schemas.microsoft.com/office/powerpoint/2010/main" xmlns="" val="5144866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2B451F27-4416-4B42-8D5B-4AAB7941AD27}"/>
              </a:ext>
            </a:extLst>
          </p:cNvPr>
          <p:cNvSpPr txBox="1"/>
          <p:nvPr/>
        </p:nvSpPr>
        <p:spPr>
          <a:xfrm>
            <a:off x="301308" y="1145845"/>
            <a:ext cx="8496290" cy="5401479"/>
          </a:xfrm>
          <a:prstGeom prst="rect">
            <a:avLst/>
          </a:prstGeom>
          <a:noFill/>
        </p:spPr>
        <p:txBody>
          <a:bodyPr wrap="square" rtlCol="0">
            <a:spAutoFit/>
          </a:bodyPr>
          <a:lstStyle/>
          <a:p>
            <a:pPr marL="342900" indent="-342900">
              <a:buAutoNum type="arabicPeriod"/>
            </a:pPr>
            <a:r>
              <a:rPr lang="en-US" sz="1500" dirty="0"/>
              <a:t>Whether all Incomes appearing in Audited Profit and Loss Account is reported in GSTR1/GSTR3B.</a:t>
            </a:r>
          </a:p>
          <a:p>
            <a:pPr marL="342900" indent="-342900">
              <a:buAutoNum type="arabicPeriod"/>
            </a:pPr>
            <a:r>
              <a:rPr lang="en-US" sz="1500" dirty="0"/>
              <a:t>Whether all advances received against supply of goods is appropriately reported in Table 11 of GSTR1 for relevant period. </a:t>
            </a:r>
          </a:p>
          <a:p>
            <a:pPr marL="800100" lvl="1" indent="-342900">
              <a:buFont typeface="Arial" panose="020B0604020202020204" pitchFamily="34" charset="0"/>
              <a:buChar char="•"/>
            </a:pPr>
            <a:r>
              <a:rPr lang="en-US" sz="1500" dirty="0"/>
              <a:t>Notification No. 40 of CGST Act, 2017 Exempted taxability of advances for RTP having turnover of Rs 1.5 Cr.</a:t>
            </a:r>
          </a:p>
          <a:p>
            <a:pPr marL="800100" lvl="1" indent="-342900">
              <a:buFont typeface="Arial" panose="020B0604020202020204" pitchFamily="34" charset="0"/>
              <a:buChar char="•"/>
            </a:pPr>
            <a:r>
              <a:rPr lang="en-US" sz="1500" dirty="0"/>
              <a:t>Notification No. 66 of CGST Act, 2017 Exempted taxability of advances for RTP having turnover of Rs 1.5 Cr.</a:t>
            </a:r>
          </a:p>
          <a:p>
            <a:pPr marL="0" lvl="1"/>
            <a:r>
              <a:rPr lang="en-US" sz="1500" dirty="0"/>
              <a:t>3. Whether all Advances received against supply of services is appropriately reported in Table 11 of GSTR1 for the relevant period.</a:t>
            </a:r>
          </a:p>
          <a:p>
            <a:pPr marL="0" lvl="1"/>
            <a:r>
              <a:rPr lang="en-US" sz="1500" dirty="0"/>
              <a:t>4. Whether Nil rated, exempted &amp; non-GST Supplies are reported properly in GSTR1 for the relevant period.</a:t>
            </a:r>
          </a:p>
          <a:p>
            <a:pPr marL="0" lvl="1"/>
            <a:r>
              <a:rPr lang="en-US" sz="1500" dirty="0"/>
              <a:t>5. Whether supplies without consideration which are taxable as per Schedule I are appropriately reported in GSTR1.</a:t>
            </a:r>
          </a:p>
          <a:p>
            <a:pPr marL="0" lvl="1"/>
            <a:r>
              <a:rPr lang="en-US" sz="1500" dirty="0"/>
              <a:t>6. Whether Activities to be treated as supply of goods or services as per Schedule II are appropriately reported in GSTR1.</a:t>
            </a:r>
          </a:p>
          <a:p>
            <a:pPr marL="0" lvl="1"/>
            <a:r>
              <a:rPr lang="en-US" sz="1500" dirty="0"/>
              <a:t>7. Whether proper details of amendment (reported in table 9 and 10 of GSTR1) in outward supplies for the year is maintained.</a:t>
            </a:r>
          </a:p>
          <a:p>
            <a:pPr marL="0" lvl="1"/>
            <a:r>
              <a:rPr lang="en-US" sz="1500" dirty="0"/>
              <a:t>8. Whether proper details of CN/DN related to 17-18 and issued after 31 March 2018 is maintained. Whether accounting impact is considered in FY17-18.</a:t>
            </a:r>
          </a:p>
          <a:p>
            <a:pPr marL="0" lvl="1"/>
            <a:r>
              <a:rPr lang="en-US" sz="1500" dirty="0"/>
              <a:t>9. Whether proper GST Rates are applied on outward supplies, particularly in cases of mixed supply and composite supply.</a:t>
            </a:r>
          </a:p>
          <a:p>
            <a:pPr marL="342900" lvl="1" indent="-342900">
              <a:buAutoNum type="arabicPeriod" startAt="10"/>
            </a:pPr>
            <a:r>
              <a:rPr lang="en-US" sz="1500" dirty="0"/>
              <a:t>Whether exports are properly reported.</a:t>
            </a:r>
          </a:p>
          <a:p>
            <a:pPr marL="342900" lvl="1" indent="-342900">
              <a:buAutoNum type="arabicPeriod" startAt="10"/>
            </a:pPr>
            <a:r>
              <a:rPr lang="en-US" sz="1500" dirty="0"/>
              <a:t>Whether GST treatment on discount is as per provisions of Section 15(3) of CGST Act, 2017.</a:t>
            </a:r>
          </a:p>
          <a:p>
            <a:pPr lvl="1"/>
            <a:endParaRPr lang="en-US" sz="1500" dirty="0"/>
          </a:p>
        </p:txBody>
      </p:sp>
      <p:sp>
        <p:nvSpPr>
          <p:cNvPr id="3" name="TextBox 2">
            <a:extLst>
              <a:ext uri="{FF2B5EF4-FFF2-40B4-BE49-F238E27FC236}">
                <a16:creationId xmlns:a16="http://schemas.microsoft.com/office/drawing/2014/main" xmlns="" id="{ED3FE438-403F-41FE-A97B-1986C92C1F13}"/>
              </a:ext>
            </a:extLst>
          </p:cNvPr>
          <p:cNvSpPr txBox="1"/>
          <p:nvPr/>
        </p:nvSpPr>
        <p:spPr>
          <a:xfrm>
            <a:off x="147371" y="215610"/>
            <a:ext cx="6885031" cy="584775"/>
          </a:xfrm>
          <a:prstGeom prst="rect">
            <a:avLst/>
          </a:prstGeom>
          <a:noFill/>
        </p:spPr>
        <p:txBody>
          <a:bodyPr wrap="square" rtlCol="0">
            <a:spAutoFit/>
          </a:bodyPr>
          <a:lstStyle/>
          <a:p>
            <a:r>
              <a:rPr lang="en-US" sz="3200" b="1" dirty="0">
                <a:solidFill>
                  <a:srgbClr val="00B050"/>
                </a:solidFill>
                <a:latin typeface="Candara" panose="020E0502030303020204" pitchFamily="34" charset="0"/>
              </a:rPr>
              <a:t>Outward Supply An Analysis</a:t>
            </a:r>
          </a:p>
        </p:txBody>
      </p:sp>
    </p:spTree>
    <p:extLst>
      <p:ext uri="{BB962C8B-B14F-4D97-AF65-F5344CB8AC3E}">
        <p14:creationId xmlns:p14="http://schemas.microsoft.com/office/powerpoint/2010/main" xmlns="" val="255785687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8483" y="2757642"/>
            <a:ext cx="5902036" cy="615553"/>
          </a:xfrm>
          <a:prstGeom prst="rect">
            <a:avLst/>
          </a:prstGeom>
          <a:noFill/>
        </p:spPr>
        <p:txBody>
          <a:bodyPr wrap="square" rtlCol="0">
            <a:spAutoFit/>
          </a:bodyPr>
          <a:lstStyle/>
          <a:p>
            <a:pPr algn="ctr"/>
            <a:r>
              <a:rPr lang="en-US" sz="3400" b="1" dirty="0">
                <a:solidFill>
                  <a:srgbClr val="00B050"/>
                </a:solidFill>
              </a:rPr>
              <a:t>ITC Reconciliation</a:t>
            </a:r>
          </a:p>
        </p:txBody>
      </p:sp>
    </p:spTree>
    <p:extLst>
      <p:ext uri="{BB962C8B-B14F-4D97-AF65-F5344CB8AC3E}">
        <p14:creationId xmlns:p14="http://schemas.microsoft.com/office/powerpoint/2010/main" xmlns="" val="5472725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7371" y="215610"/>
            <a:ext cx="6885031" cy="584775"/>
          </a:xfrm>
          <a:prstGeom prst="rect">
            <a:avLst/>
          </a:prstGeom>
          <a:noFill/>
        </p:spPr>
        <p:txBody>
          <a:bodyPr wrap="square" rtlCol="0">
            <a:spAutoFit/>
          </a:bodyPr>
          <a:lstStyle/>
          <a:p>
            <a:r>
              <a:rPr lang="en-US" sz="3200" b="1" dirty="0">
                <a:solidFill>
                  <a:srgbClr val="00B050"/>
                </a:solidFill>
                <a:latin typeface="Candara" panose="020E0502030303020204" pitchFamily="34" charset="0"/>
              </a:rPr>
              <a:t>ITC Reconciliation</a:t>
            </a:r>
          </a:p>
        </p:txBody>
      </p:sp>
      <p:graphicFrame>
        <p:nvGraphicFramePr>
          <p:cNvPr id="2" name="Table 1">
            <a:extLst>
              <a:ext uri="{FF2B5EF4-FFF2-40B4-BE49-F238E27FC236}">
                <a16:creationId xmlns:a16="http://schemas.microsoft.com/office/drawing/2014/main" xmlns="" id="{2E26BE89-E9A9-4191-8D06-E954F6880E03}"/>
              </a:ext>
            </a:extLst>
          </p:cNvPr>
          <p:cNvGraphicFramePr>
            <a:graphicFrameLocks noGrp="1"/>
          </p:cNvGraphicFramePr>
          <p:nvPr>
            <p:extLst>
              <p:ext uri="{D42A27DB-BD31-4B8C-83A1-F6EECF244321}">
                <p14:modId xmlns:p14="http://schemas.microsoft.com/office/powerpoint/2010/main" xmlns="" val="856887307"/>
              </p:ext>
            </p:extLst>
          </p:nvPr>
        </p:nvGraphicFramePr>
        <p:xfrm>
          <a:off x="451424" y="1831613"/>
          <a:ext cx="8052308" cy="2592417"/>
        </p:xfrm>
        <a:graphic>
          <a:graphicData uri="http://schemas.openxmlformats.org/drawingml/2006/table">
            <a:tbl>
              <a:tblPr>
                <a:tableStyleId>{BC89EF96-8CEA-46FF-86C4-4CE0E7609802}</a:tableStyleId>
              </a:tblPr>
              <a:tblGrid>
                <a:gridCol w="783717">
                  <a:extLst>
                    <a:ext uri="{9D8B030D-6E8A-4147-A177-3AD203B41FA5}">
                      <a16:colId xmlns:a16="http://schemas.microsoft.com/office/drawing/2014/main" xmlns="" val="603767104"/>
                    </a:ext>
                  </a:extLst>
                </a:gridCol>
                <a:gridCol w="4594733">
                  <a:extLst>
                    <a:ext uri="{9D8B030D-6E8A-4147-A177-3AD203B41FA5}">
                      <a16:colId xmlns:a16="http://schemas.microsoft.com/office/drawing/2014/main" xmlns="" val="757951369"/>
                    </a:ext>
                  </a:extLst>
                </a:gridCol>
                <a:gridCol w="922020">
                  <a:extLst>
                    <a:ext uri="{9D8B030D-6E8A-4147-A177-3AD203B41FA5}">
                      <a16:colId xmlns:a16="http://schemas.microsoft.com/office/drawing/2014/main" xmlns="" val="57820691"/>
                    </a:ext>
                  </a:extLst>
                </a:gridCol>
                <a:gridCol w="891286">
                  <a:extLst>
                    <a:ext uri="{9D8B030D-6E8A-4147-A177-3AD203B41FA5}">
                      <a16:colId xmlns:a16="http://schemas.microsoft.com/office/drawing/2014/main" xmlns="" val="53790135"/>
                    </a:ext>
                  </a:extLst>
                </a:gridCol>
                <a:gridCol w="860552">
                  <a:extLst>
                    <a:ext uri="{9D8B030D-6E8A-4147-A177-3AD203B41FA5}">
                      <a16:colId xmlns:a16="http://schemas.microsoft.com/office/drawing/2014/main" xmlns="" val="55725773"/>
                    </a:ext>
                  </a:extLst>
                </a:gridCol>
              </a:tblGrid>
              <a:tr h="295046">
                <a:tc gridSpan="5">
                  <a:txBody>
                    <a:bodyPr/>
                    <a:lstStyle/>
                    <a:p>
                      <a:pPr algn="l" fontAlgn="b"/>
                      <a:r>
                        <a:rPr lang="en-US" sz="1200" b="1" u="none" strike="noStrike" dirty="0">
                          <a:effectLst/>
                        </a:rPr>
                        <a:t>ITC Reconciliation</a:t>
                      </a:r>
                      <a:endParaRPr lang="en-US" sz="1200" b="1" i="0" u="none" strike="noStrike" dirty="0">
                        <a:solidFill>
                          <a:srgbClr val="000000"/>
                        </a:solidFill>
                        <a:effectLst/>
                        <a:latin typeface="Cambria" panose="02040503050406030204" pitchFamily="18" charset="0"/>
                      </a:endParaRPr>
                    </a:p>
                  </a:txBody>
                  <a:tcPr marL="100584" marR="100584" marT="50292" marB="50292" anchor="b"/>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1215388716"/>
                  </a:ext>
                </a:extLst>
              </a:tr>
              <a:tr h="192088">
                <a:tc>
                  <a:txBody>
                    <a:bodyPr/>
                    <a:lstStyle/>
                    <a:p>
                      <a:pPr algn="ctr" fontAlgn="ctr"/>
                      <a:r>
                        <a:rPr lang="en-US" sz="1200" b="1" u="none" strike="noStrike" dirty="0">
                          <a:effectLst/>
                        </a:rPr>
                        <a:t>S.NO.</a:t>
                      </a:r>
                      <a:endParaRPr lang="en-US" sz="1200" b="1" i="0" u="none" strike="noStrike" dirty="0">
                        <a:solidFill>
                          <a:srgbClr val="FFFFFF"/>
                        </a:solidFill>
                        <a:effectLst/>
                        <a:latin typeface="Cambria" panose="02040503050406030204" pitchFamily="18" charset="0"/>
                      </a:endParaRPr>
                    </a:p>
                  </a:txBody>
                  <a:tcPr marL="7684" marR="7684" marT="7684" marB="0" anchor="ctr"/>
                </a:tc>
                <a:tc>
                  <a:txBody>
                    <a:bodyPr/>
                    <a:lstStyle/>
                    <a:p>
                      <a:pPr algn="ctr" fontAlgn="b"/>
                      <a:r>
                        <a:rPr lang="en-US" sz="1200" b="1" u="none" strike="noStrike" dirty="0">
                          <a:effectLst/>
                        </a:rPr>
                        <a:t>PARTICULARS</a:t>
                      </a:r>
                      <a:endParaRPr lang="en-US" sz="1200" b="1" i="0" u="none" strike="noStrike" dirty="0">
                        <a:solidFill>
                          <a:srgbClr val="FFFFFF"/>
                        </a:solidFill>
                        <a:effectLst/>
                        <a:latin typeface="Cambria" panose="02040503050406030204" pitchFamily="18" charset="0"/>
                      </a:endParaRPr>
                    </a:p>
                  </a:txBody>
                  <a:tcPr marL="7684" marR="7684" marT="7684" marB="0" anchor="b"/>
                </a:tc>
                <a:tc>
                  <a:txBody>
                    <a:bodyPr/>
                    <a:lstStyle/>
                    <a:p>
                      <a:pPr algn="ctr" fontAlgn="b"/>
                      <a:r>
                        <a:rPr lang="en-US" sz="1200" b="1" u="none" strike="noStrike" dirty="0">
                          <a:effectLst/>
                        </a:rPr>
                        <a:t> Amount </a:t>
                      </a:r>
                      <a:endParaRPr lang="en-US" sz="1200" b="1" i="0" u="none" strike="noStrike" dirty="0">
                        <a:solidFill>
                          <a:srgbClr val="FFFFFF"/>
                        </a:solidFill>
                        <a:effectLst/>
                        <a:latin typeface="Cambria" panose="02040503050406030204" pitchFamily="18" charset="0"/>
                      </a:endParaRPr>
                    </a:p>
                  </a:txBody>
                  <a:tcPr marL="7684" marR="7684" marT="7684" marB="0" anchor="b"/>
                </a:tc>
                <a:tc>
                  <a:txBody>
                    <a:bodyPr/>
                    <a:lstStyle/>
                    <a:p>
                      <a:pPr algn="ctr" fontAlgn="b"/>
                      <a:r>
                        <a:rPr lang="en-US" sz="1200" b="1" u="none" strike="noStrike" dirty="0">
                          <a:effectLst/>
                        </a:rPr>
                        <a:t> Amount </a:t>
                      </a:r>
                      <a:endParaRPr lang="en-US" sz="1200" b="1" i="0" u="none" strike="noStrike" dirty="0">
                        <a:solidFill>
                          <a:srgbClr val="FFFFFF"/>
                        </a:solidFill>
                        <a:effectLst/>
                        <a:latin typeface="Cambria" panose="02040503050406030204" pitchFamily="18" charset="0"/>
                      </a:endParaRPr>
                    </a:p>
                  </a:txBody>
                  <a:tcPr marL="7684" marR="7684" marT="7684" marB="0" anchor="b"/>
                </a:tc>
                <a:tc>
                  <a:txBody>
                    <a:bodyPr/>
                    <a:lstStyle/>
                    <a:p>
                      <a:pPr algn="ctr" fontAlgn="b"/>
                      <a:r>
                        <a:rPr lang="en-US" sz="1200" b="1" u="none" strike="noStrike" dirty="0">
                          <a:effectLst/>
                        </a:rPr>
                        <a:t> Remark </a:t>
                      </a:r>
                      <a:endParaRPr lang="en-US" sz="1200" b="1" i="0" u="none" strike="noStrike" dirty="0">
                        <a:solidFill>
                          <a:srgbClr val="FFFFFF"/>
                        </a:solidFill>
                        <a:effectLst/>
                        <a:latin typeface="Cambria" panose="02040503050406030204" pitchFamily="18" charset="0"/>
                      </a:endParaRPr>
                    </a:p>
                  </a:txBody>
                  <a:tcPr marL="7684" marR="7684" marT="7684" marB="0" anchor="b"/>
                </a:tc>
                <a:extLst>
                  <a:ext uri="{0D108BD9-81ED-4DB2-BD59-A6C34878D82A}">
                    <a16:rowId xmlns:a16="http://schemas.microsoft.com/office/drawing/2014/main" xmlns="" val="1589932857"/>
                  </a:ext>
                </a:extLst>
              </a:tr>
              <a:tr h="192088">
                <a:tc>
                  <a:txBody>
                    <a:bodyPr/>
                    <a:lstStyle/>
                    <a:p>
                      <a:pPr algn="ctr" fontAlgn="ctr"/>
                      <a:r>
                        <a:rPr lang="en-US" sz="1200" b="1" u="none" strike="noStrike" dirty="0">
                          <a:effectLst/>
                        </a:rPr>
                        <a:t>1</a:t>
                      </a:r>
                      <a:endParaRPr lang="en-US" sz="1200" b="1" i="0" u="none" strike="noStrike" dirty="0">
                        <a:solidFill>
                          <a:srgbClr val="000000"/>
                        </a:solidFill>
                        <a:effectLst/>
                        <a:latin typeface="Cambria" panose="02040503050406030204" pitchFamily="18" charset="0"/>
                      </a:endParaRPr>
                    </a:p>
                  </a:txBody>
                  <a:tcPr marL="7684" marR="7684" marT="7684" marB="0" anchor="ctr"/>
                </a:tc>
                <a:tc>
                  <a:txBody>
                    <a:bodyPr/>
                    <a:lstStyle/>
                    <a:p>
                      <a:pPr algn="l" fontAlgn="b"/>
                      <a:r>
                        <a:rPr lang="en-US" sz="1200" b="1" u="none" strike="noStrike">
                          <a:effectLst/>
                        </a:rPr>
                        <a:t>Total ITC As per Audited FS</a:t>
                      </a:r>
                      <a:endParaRPr lang="en-US" sz="1200" b="1" i="0" u="none" strike="noStrike">
                        <a:solidFill>
                          <a:srgbClr val="000000"/>
                        </a:solidFill>
                        <a:effectLst/>
                        <a:latin typeface="Cambria" panose="02040503050406030204" pitchFamily="18" charset="0"/>
                      </a:endParaRPr>
                    </a:p>
                  </a:txBody>
                  <a:tcPr marL="7684" marR="7684" marT="7684" marB="0" anchor="b"/>
                </a:tc>
                <a:tc>
                  <a:txBody>
                    <a:bodyPr/>
                    <a:lstStyle/>
                    <a:p>
                      <a:pPr algn="l" fontAlgn="b"/>
                      <a:r>
                        <a:rPr lang="en-US" sz="1200" b="1" u="none" strike="noStrike">
                          <a:effectLst/>
                        </a:rPr>
                        <a:t> </a:t>
                      </a:r>
                      <a:endParaRPr lang="en-US" sz="1200" b="1" i="0" u="none" strike="noStrike">
                        <a:solidFill>
                          <a:srgbClr val="000000"/>
                        </a:solidFill>
                        <a:effectLst/>
                        <a:latin typeface="Cambria" panose="02040503050406030204" pitchFamily="18" charset="0"/>
                      </a:endParaRPr>
                    </a:p>
                  </a:txBody>
                  <a:tcPr marL="7684" marR="7684" marT="7684" marB="0" anchor="b"/>
                </a:tc>
                <a:tc>
                  <a:txBody>
                    <a:bodyPr/>
                    <a:lstStyle/>
                    <a:p>
                      <a:pPr algn="l" fontAlgn="b"/>
                      <a:r>
                        <a:rPr lang="en-US" sz="1200" b="1" u="none" strike="noStrike">
                          <a:effectLst/>
                        </a:rPr>
                        <a:t> </a:t>
                      </a:r>
                      <a:endParaRPr lang="en-US" sz="1200" b="1" i="0" u="none" strike="noStrike">
                        <a:solidFill>
                          <a:srgbClr val="000000"/>
                        </a:solidFill>
                        <a:effectLst/>
                        <a:latin typeface="Cambria" panose="02040503050406030204" pitchFamily="18" charset="0"/>
                      </a:endParaRPr>
                    </a:p>
                  </a:txBody>
                  <a:tcPr marL="7684" marR="7684" marT="7684" marB="0" anchor="b"/>
                </a:tc>
                <a:tc>
                  <a:txBody>
                    <a:bodyPr/>
                    <a:lstStyle/>
                    <a:p>
                      <a:pPr algn="l" fontAlgn="b"/>
                      <a:r>
                        <a:rPr lang="en-US" sz="1200" b="1" u="none" strike="noStrike">
                          <a:effectLst/>
                        </a:rPr>
                        <a:t> </a:t>
                      </a:r>
                      <a:endParaRPr lang="en-US" sz="1200" b="1" i="0" u="none" strike="noStrike">
                        <a:solidFill>
                          <a:srgbClr val="000000"/>
                        </a:solidFill>
                        <a:effectLst/>
                        <a:latin typeface="Cambria" panose="02040503050406030204" pitchFamily="18" charset="0"/>
                      </a:endParaRPr>
                    </a:p>
                  </a:txBody>
                  <a:tcPr marL="7684" marR="7684" marT="7684" marB="0" anchor="b"/>
                </a:tc>
                <a:extLst>
                  <a:ext uri="{0D108BD9-81ED-4DB2-BD59-A6C34878D82A}">
                    <a16:rowId xmlns:a16="http://schemas.microsoft.com/office/drawing/2014/main" xmlns="" val="1255286511"/>
                  </a:ext>
                </a:extLst>
              </a:tr>
              <a:tr h="384175">
                <a:tc>
                  <a:txBody>
                    <a:bodyPr/>
                    <a:lstStyle/>
                    <a:p>
                      <a:pPr algn="ctr" fontAlgn="ctr"/>
                      <a:r>
                        <a:rPr lang="en-US" sz="1200" b="1" u="none" strike="noStrike" dirty="0">
                          <a:effectLst/>
                        </a:rPr>
                        <a:t>2</a:t>
                      </a:r>
                      <a:endParaRPr lang="en-US" sz="1200" b="1" i="0" u="none" strike="noStrike" dirty="0">
                        <a:solidFill>
                          <a:srgbClr val="000000"/>
                        </a:solidFill>
                        <a:effectLst/>
                        <a:latin typeface="Cambria" panose="02040503050406030204" pitchFamily="18" charset="0"/>
                      </a:endParaRPr>
                    </a:p>
                  </a:txBody>
                  <a:tcPr marL="7684" marR="7684" marT="7684" marB="0" anchor="ctr"/>
                </a:tc>
                <a:tc>
                  <a:txBody>
                    <a:bodyPr/>
                    <a:lstStyle/>
                    <a:p>
                      <a:pPr algn="l" fontAlgn="b"/>
                      <a:r>
                        <a:rPr lang="en-US" sz="1200" b="1" u="none" strike="noStrike">
                          <a:effectLst/>
                        </a:rPr>
                        <a:t>Add: ITC expensed out in Books but eligible under GST Law (Appearing in GSTR2A)</a:t>
                      </a:r>
                      <a:endParaRPr lang="en-US" sz="1200" b="1" i="0" u="none" strike="noStrike">
                        <a:solidFill>
                          <a:srgbClr val="000000"/>
                        </a:solidFill>
                        <a:effectLst/>
                        <a:latin typeface="Cambria" panose="02040503050406030204" pitchFamily="18" charset="0"/>
                      </a:endParaRPr>
                    </a:p>
                  </a:txBody>
                  <a:tcPr marL="7684" marR="7684" marT="7684" marB="0" anchor="b"/>
                </a:tc>
                <a:tc>
                  <a:txBody>
                    <a:bodyPr/>
                    <a:lstStyle/>
                    <a:p>
                      <a:pPr algn="l" fontAlgn="b"/>
                      <a:r>
                        <a:rPr lang="en-US" sz="1200" b="1" u="none" strike="noStrike">
                          <a:effectLst/>
                        </a:rPr>
                        <a:t> </a:t>
                      </a:r>
                      <a:endParaRPr lang="en-US" sz="1200" b="1" i="0" u="none" strike="noStrike">
                        <a:solidFill>
                          <a:srgbClr val="000000"/>
                        </a:solidFill>
                        <a:effectLst/>
                        <a:latin typeface="Cambria" panose="02040503050406030204" pitchFamily="18" charset="0"/>
                      </a:endParaRPr>
                    </a:p>
                  </a:txBody>
                  <a:tcPr marL="7684" marR="7684" marT="7684" marB="0" anchor="b"/>
                </a:tc>
                <a:tc>
                  <a:txBody>
                    <a:bodyPr/>
                    <a:lstStyle/>
                    <a:p>
                      <a:pPr algn="l" fontAlgn="b"/>
                      <a:r>
                        <a:rPr lang="en-US" sz="1200" b="1" u="none" strike="noStrike">
                          <a:effectLst/>
                        </a:rPr>
                        <a:t> </a:t>
                      </a:r>
                      <a:endParaRPr lang="en-US" sz="1200" b="1" i="0" u="none" strike="noStrike">
                        <a:solidFill>
                          <a:srgbClr val="000000"/>
                        </a:solidFill>
                        <a:effectLst/>
                        <a:latin typeface="Cambria" panose="02040503050406030204" pitchFamily="18" charset="0"/>
                      </a:endParaRPr>
                    </a:p>
                  </a:txBody>
                  <a:tcPr marL="7684" marR="7684" marT="7684" marB="0" anchor="b"/>
                </a:tc>
                <a:tc>
                  <a:txBody>
                    <a:bodyPr/>
                    <a:lstStyle/>
                    <a:p>
                      <a:pPr algn="l" fontAlgn="b"/>
                      <a:r>
                        <a:rPr lang="en-US" sz="1200" b="1" u="none" strike="noStrike">
                          <a:effectLst/>
                        </a:rPr>
                        <a:t> </a:t>
                      </a:r>
                      <a:endParaRPr lang="en-US" sz="1200" b="1" i="0" u="none" strike="noStrike">
                        <a:solidFill>
                          <a:srgbClr val="000000"/>
                        </a:solidFill>
                        <a:effectLst/>
                        <a:latin typeface="Cambria" panose="02040503050406030204" pitchFamily="18" charset="0"/>
                      </a:endParaRPr>
                    </a:p>
                  </a:txBody>
                  <a:tcPr marL="7684" marR="7684" marT="7684" marB="0" anchor="b"/>
                </a:tc>
                <a:extLst>
                  <a:ext uri="{0D108BD9-81ED-4DB2-BD59-A6C34878D82A}">
                    <a16:rowId xmlns:a16="http://schemas.microsoft.com/office/drawing/2014/main" xmlns="" val="621805308"/>
                  </a:ext>
                </a:extLst>
              </a:tr>
              <a:tr h="192088">
                <a:tc>
                  <a:txBody>
                    <a:bodyPr/>
                    <a:lstStyle/>
                    <a:p>
                      <a:pPr algn="ctr" fontAlgn="ctr"/>
                      <a:r>
                        <a:rPr lang="en-US" sz="1200" b="1" u="none" strike="noStrike">
                          <a:effectLst/>
                        </a:rPr>
                        <a:t>3</a:t>
                      </a:r>
                      <a:endParaRPr lang="en-US" sz="1200" b="1" i="0" u="none" strike="noStrike">
                        <a:solidFill>
                          <a:srgbClr val="000000"/>
                        </a:solidFill>
                        <a:effectLst/>
                        <a:latin typeface="Cambria" panose="02040503050406030204" pitchFamily="18" charset="0"/>
                      </a:endParaRPr>
                    </a:p>
                  </a:txBody>
                  <a:tcPr marL="7684" marR="7684" marT="7684" marB="0" anchor="ctr"/>
                </a:tc>
                <a:tc>
                  <a:txBody>
                    <a:bodyPr/>
                    <a:lstStyle/>
                    <a:p>
                      <a:pPr algn="l" fontAlgn="b"/>
                      <a:r>
                        <a:rPr lang="en-US" sz="1200" b="1" u="none" strike="noStrike">
                          <a:effectLst/>
                        </a:rPr>
                        <a:t>Add: ITC reversed erroneously</a:t>
                      </a:r>
                      <a:endParaRPr lang="en-US" sz="1200" b="1" i="0" u="none" strike="noStrike">
                        <a:solidFill>
                          <a:srgbClr val="000000"/>
                        </a:solidFill>
                        <a:effectLst/>
                        <a:latin typeface="Cambria" panose="02040503050406030204" pitchFamily="18" charset="0"/>
                      </a:endParaRPr>
                    </a:p>
                  </a:txBody>
                  <a:tcPr marL="7684" marR="7684" marT="7684" marB="0" anchor="b"/>
                </a:tc>
                <a:tc>
                  <a:txBody>
                    <a:bodyPr/>
                    <a:lstStyle/>
                    <a:p>
                      <a:pPr algn="l" fontAlgn="b"/>
                      <a:r>
                        <a:rPr lang="en-US" sz="1200" b="1" u="none" strike="noStrike">
                          <a:effectLst/>
                        </a:rPr>
                        <a:t> </a:t>
                      </a:r>
                      <a:endParaRPr lang="en-US" sz="1200" b="1" i="0" u="none" strike="noStrike">
                        <a:solidFill>
                          <a:srgbClr val="000000"/>
                        </a:solidFill>
                        <a:effectLst/>
                        <a:latin typeface="Cambria" panose="02040503050406030204" pitchFamily="18" charset="0"/>
                      </a:endParaRPr>
                    </a:p>
                  </a:txBody>
                  <a:tcPr marL="7684" marR="7684" marT="7684" marB="0" anchor="b"/>
                </a:tc>
                <a:tc>
                  <a:txBody>
                    <a:bodyPr/>
                    <a:lstStyle/>
                    <a:p>
                      <a:pPr algn="l" fontAlgn="b"/>
                      <a:r>
                        <a:rPr lang="en-US" sz="1200" b="1" u="none" strike="noStrike">
                          <a:effectLst/>
                        </a:rPr>
                        <a:t> </a:t>
                      </a:r>
                      <a:endParaRPr lang="en-US" sz="1200" b="1" i="0" u="none" strike="noStrike">
                        <a:solidFill>
                          <a:srgbClr val="000000"/>
                        </a:solidFill>
                        <a:effectLst/>
                        <a:latin typeface="Cambria" panose="02040503050406030204" pitchFamily="18" charset="0"/>
                      </a:endParaRPr>
                    </a:p>
                  </a:txBody>
                  <a:tcPr marL="7684" marR="7684" marT="7684" marB="0" anchor="b"/>
                </a:tc>
                <a:tc>
                  <a:txBody>
                    <a:bodyPr/>
                    <a:lstStyle/>
                    <a:p>
                      <a:pPr algn="l" fontAlgn="b"/>
                      <a:r>
                        <a:rPr lang="en-US" sz="1200" b="1" u="none" strike="noStrike">
                          <a:effectLst/>
                        </a:rPr>
                        <a:t> </a:t>
                      </a:r>
                      <a:endParaRPr lang="en-US" sz="1200" b="1" i="0" u="none" strike="noStrike">
                        <a:solidFill>
                          <a:srgbClr val="000000"/>
                        </a:solidFill>
                        <a:effectLst/>
                        <a:latin typeface="Cambria" panose="02040503050406030204" pitchFamily="18" charset="0"/>
                      </a:endParaRPr>
                    </a:p>
                  </a:txBody>
                  <a:tcPr marL="7684" marR="7684" marT="7684" marB="0" anchor="b"/>
                </a:tc>
                <a:extLst>
                  <a:ext uri="{0D108BD9-81ED-4DB2-BD59-A6C34878D82A}">
                    <a16:rowId xmlns:a16="http://schemas.microsoft.com/office/drawing/2014/main" xmlns="" val="2481289446"/>
                  </a:ext>
                </a:extLst>
              </a:tr>
              <a:tr h="192088">
                <a:tc>
                  <a:txBody>
                    <a:bodyPr/>
                    <a:lstStyle/>
                    <a:p>
                      <a:pPr algn="ctr" fontAlgn="ctr"/>
                      <a:r>
                        <a:rPr lang="en-US" sz="1200" b="1" u="none" strike="noStrike">
                          <a:effectLst/>
                        </a:rPr>
                        <a:t>4</a:t>
                      </a:r>
                      <a:endParaRPr lang="en-US" sz="1200" b="1" i="0" u="none" strike="noStrike">
                        <a:solidFill>
                          <a:srgbClr val="000000"/>
                        </a:solidFill>
                        <a:effectLst/>
                        <a:latin typeface="Cambria" panose="02040503050406030204" pitchFamily="18" charset="0"/>
                      </a:endParaRPr>
                    </a:p>
                  </a:txBody>
                  <a:tcPr marL="7684" marR="7684" marT="7684" marB="0" anchor="ctr"/>
                </a:tc>
                <a:tc>
                  <a:txBody>
                    <a:bodyPr/>
                    <a:lstStyle/>
                    <a:p>
                      <a:pPr algn="l" fontAlgn="b"/>
                      <a:r>
                        <a:rPr lang="en-US" sz="1200" b="1" u="none" strike="noStrike">
                          <a:effectLst/>
                        </a:rPr>
                        <a:t>Add: Other Eligible ITC not accounted in Books</a:t>
                      </a:r>
                      <a:endParaRPr lang="en-US" sz="1200" b="1" i="0" u="none" strike="noStrike">
                        <a:solidFill>
                          <a:srgbClr val="000000"/>
                        </a:solidFill>
                        <a:effectLst/>
                        <a:latin typeface="Cambria" panose="02040503050406030204" pitchFamily="18" charset="0"/>
                      </a:endParaRPr>
                    </a:p>
                  </a:txBody>
                  <a:tcPr marL="7684" marR="7684" marT="7684" marB="0" anchor="b"/>
                </a:tc>
                <a:tc>
                  <a:txBody>
                    <a:bodyPr/>
                    <a:lstStyle/>
                    <a:p>
                      <a:pPr algn="l" fontAlgn="b"/>
                      <a:r>
                        <a:rPr lang="en-US" sz="1200" b="1" u="none" strike="noStrike">
                          <a:effectLst/>
                        </a:rPr>
                        <a:t> </a:t>
                      </a:r>
                      <a:endParaRPr lang="en-US" sz="1200" b="1" i="0" u="none" strike="noStrike">
                        <a:solidFill>
                          <a:srgbClr val="000000"/>
                        </a:solidFill>
                        <a:effectLst/>
                        <a:latin typeface="Cambria" panose="02040503050406030204" pitchFamily="18" charset="0"/>
                      </a:endParaRPr>
                    </a:p>
                  </a:txBody>
                  <a:tcPr marL="7684" marR="7684" marT="7684" marB="0" anchor="b"/>
                </a:tc>
                <a:tc>
                  <a:txBody>
                    <a:bodyPr/>
                    <a:lstStyle/>
                    <a:p>
                      <a:pPr algn="l" fontAlgn="b"/>
                      <a:r>
                        <a:rPr lang="en-US" sz="1200" b="1" u="none" strike="noStrike">
                          <a:effectLst/>
                        </a:rPr>
                        <a:t> </a:t>
                      </a:r>
                      <a:endParaRPr lang="en-US" sz="1200" b="1" i="0" u="none" strike="noStrike">
                        <a:solidFill>
                          <a:srgbClr val="000000"/>
                        </a:solidFill>
                        <a:effectLst/>
                        <a:latin typeface="Cambria" panose="02040503050406030204" pitchFamily="18" charset="0"/>
                      </a:endParaRPr>
                    </a:p>
                  </a:txBody>
                  <a:tcPr marL="7684" marR="7684" marT="7684" marB="0" anchor="b"/>
                </a:tc>
                <a:tc>
                  <a:txBody>
                    <a:bodyPr/>
                    <a:lstStyle/>
                    <a:p>
                      <a:pPr algn="l" fontAlgn="b"/>
                      <a:r>
                        <a:rPr lang="en-US" sz="1200" b="1" u="none" strike="noStrike">
                          <a:effectLst/>
                        </a:rPr>
                        <a:t> </a:t>
                      </a:r>
                      <a:endParaRPr lang="en-US" sz="1200" b="1" i="0" u="none" strike="noStrike">
                        <a:solidFill>
                          <a:srgbClr val="000000"/>
                        </a:solidFill>
                        <a:effectLst/>
                        <a:latin typeface="Cambria" panose="02040503050406030204" pitchFamily="18" charset="0"/>
                      </a:endParaRPr>
                    </a:p>
                  </a:txBody>
                  <a:tcPr marL="7684" marR="7684" marT="7684" marB="0" anchor="b"/>
                </a:tc>
                <a:extLst>
                  <a:ext uri="{0D108BD9-81ED-4DB2-BD59-A6C34878D82A}">
                    <a16:rowId xmlns:a16="http://schemas.microsoft.com/office/drawing/2014/main" xmlns="" val="2673617896"/>
                  </a:ext>
                </a:extLst>
              </a:tr>
              <a:tr h="192088">
                <a:tc>
                  <a:txBody>
                    <a:bodyPr/>
                    <a:lstStyle/>
                    <a:p>
                      <a:pPr algn="ctr" fontAlgn="ctr"/>
                      <a:r>
                        <a:rPr lang="en-US" sz="1200" b="1" u="none" strike="noStrike">
                          <a:effectLst/>
                        </a:rPr>
                        <a:t>5</a:t>
                      </a:r>
                      <a:endParaRPr lang="en-US" sz="1200" b="1" i="0" u="none" strike="noStrike">
                        <a:solidFill>
                          <a:srgbClr val="000000"/>
                        </a:solidFill>
                        <a:effectLst/>
                        <a:latin typeface="Cambria" panose="02040503050406030204" pitchFamily="18" charset="0"/>
                      </a:endParaRPr>
                    </a:p>
                  </a:txBody>
                  <a:tcPr marL="7684" marR="7684" marT="7684" marB="0" anchor="ctr"/>
                </a:tc>
                <a:tc>
                  <a:txBody>
                    <a:bodyPr/>
                    <a:lstStyle/>
                    <a:p>
                      <a:pPr algn="l" fontAlgn="b"/>
                      <a:r>
                        <a:rPr lang="en-US" sz="1200" b="1" u="none" strike="noStrike">
                          <a:effectLst/>
                        </a:rPr>
                        <a:t>Total (1 to 4)</a:t>
                      </a:r>
                      <a:endParaRPr lang="en-US" sz="1200" b="1" i="0" u="none" strike="noStrike">
                        <a:solidFill>
                          <a:srgbClr val="000000"/>
                        </a:solidFill>
                        <a:effectLst/>
                        <a:latin typeface="Cambria" panose="02040503050406030204" pitchFamily="18" charset="0"/>
                      </a:endParaRPr>
                    </a:p>
                  </a:txBody>
                  <a:tcPr marL="7684" marR="7684" marT="7684" marB="0" anchor="b"/>
                </a:tc>
                <a:tc>
                  <a:txBody>
                    <a:bodyPr/>
                    <a:lstStyle/>
                    <a:p>
                      <a:pPr algn="l" fontAlgn="b"/>
                      <a:r>
                        <a:rPr lang="en-US" sz="1200" b="1" u="none" strike="noStrike">
                          <a:effectLst/>
                        </a:rPr>
                        <a:t> </a:t>
                      </a:r>
                      <a:endParaRPr lang="en-US" sz="1200" b="1" i="0" u="none" strike="noStrike">
                        <a:solidFill>
                          <a:srgbClr val="000000"/>
                        </a:solidFill>
                        <a:effectLst/>
                        <a:latin typeface="Cambria" panose="02040503050406030204" pitchFamily="18" charset="0"/>
                      </a:endParaRPr>
                    </a:p>
                  </a:txBody>
                  <a:tcPr marL="7684" marR="7684" marT="7684" marB="0" anchor="b"/>
                </a:tc>
                <a:tc>
                  <a:txBody>
                    <a:bodyPr/>
                    <a:lstStyle/>
                    <a:p>
                      <a:pPr algn="l" fontAlgn="b"/>
                      <a:r>
                        <a:rPr lang="en-US" sz="1200" b="1" u="none" strike="noStrike">
                          <a:effectLst/>
                        </a:rPr>
                        <a:t> </a:t>
                      </a:r>
                      <a:endParaRPr lang="en-US" sz="1200" b="1" i="0" u="none" strike="noStrike">
                        <a:solidFill>
                          <a:srgbClr val="000000"/>
                        </a:solidFill>
                        <a:effectLst/>
                        <a:latin typeface="Cambria" panose="02040503050406030204" pitchFamily="18" charset="0"/>
                      </a:endParaRPr>
                    </a:p>
                  </a:txBody>
                  <a:tcPr marL="7684" marR="7684" marT="7684" marB="0" anchor="b"/>
                </a:tc>
                <a:tc>
                  <a:txBody>
                    <a:bodyPr/>
                    <a:lstStyle/>
                    <a:p>
                      <a:pPr algn="l" fontAlgn="b"/>
                      <a:r>
                        <a:rPr lang="en-US" sz="1200" b="1" u="none" strike="noStrike">
                          <a:effectLst/>
                        </a:rPr>
                        <a:t> </a:t>
                      </a:r>
                      <a:endParaRPr lang="en-US" sz="1200" b="1" i="0" u="none" strike="noStrike">
                        <a:solidFill>
                          <a:srgbClr val="000000"/>
                        </a:solidFill>
                        <a:effectLst/>
                        <a:latin typeface="Cambria" panose="02040503050406030204" pitchFamily="18" charset="0"/>
                      </a:endParaRPr>
                    </a:p>
                  </a:txBody>
                  <a:tcPr marL="7684" marR="7684" marT="7684" marB="0" anchor="b"/>
                </a:tc>
                <a:extLst>
                  <a:ext uri="{0D108BD9-81ED-4DB2-BD59-A6C34878D82A}">
                    <a16:rowId xmlns:a16="http://schemas.microsoft.com/office/drawing/2014/main" xmlns="" val="2343629663"/>
                  </a:ext>
                </a:extLst>
              </a:tr>
              <a:tr h="192088">
                <a:tc>
                  <a:txBody>
                    <a:bodyPr/>
                    <a:lstStyle/>
                    <a:p>
                      <a:pPr algn="ctr" fontAlgn="ctr"/>
                      <a:r>
                        <a:rPr lang="en-US" sz="1200" b="1" u="none" strike="noStrike">
                          <a:effectLst/>
                        </a:rPr>
                        <a:t>6</a:t>
                      </a:r>
                      <a:endParaRPr lang="en-US" sz="1200" b="1" i="0" u="none" strike="noStrike">
                        <a:solidFill>
                          <a:srgbClr val="000000"/>
                        </a:solidFill>
                        <a:effectLst/>
                        <a:latin typeface="Cambria" panose="02040503050406030204" pitchFamily="18" charset="0"/>
                      </a:endParaRPr>
                    </a:p>
                  </a:txBody>
                  <a:tcPr marL="7684" marR="7684" marT="7684" marB="0" anchor="ctr"/>
                </a:tc>
                <a:tc>
                  <a:txBody>
                    <a:bodyPr/>
                    <a:lstStyle/>
                    <a:p>
                      <a:pPr algn="l" fontAlgn="b"/>
                      <a:r>
                        <a:rPr lang="en-US" sz="1200" b="1" u="none" strike="noStrike">
                          <a:effectLst/>
                        </a:rPr>
                        <a:t>Less: Ineligible ITC Availed in Books</a:t>
                      </a:r>
                      <a:endParaRPr lang="en-US" sz="1200" b="1" i="0" u="none" strike="noStrike">
                        <a:solidFill>
                          <a:srgbClr val="000000"/>
                        </a:solidFill>
                        <a:effectLst/>
                        <a:latin typeface="Cambria" panose="02040503050406030204" pitchFamily="18" charset="0"/>
                      </a:endParaRPr>
                    </a:p>
                  </a:txBody>
                  <a:tcPr marL="7684" marR="7684" marT="7684" marB="0" anchor="b"/>
                </a:tc>
                <a:tc>
                  <a:txBody>
                    <a:bodyPr/>
                    <a:lstStyle/>
                    <a:p>
                      <a:pPr algn="l" fontAlgn="b"/>
                      <a:r>
                        <a:rPr lang="en-US" sz="1200" b="1" u="none" strike="noStrike">
                          <a:effectLst/>
                        </a:rPr>
                        <a:t> </a:t>
                      </a:r>
                      <a:endParaRPr lang="en-US" sz="1200" b="1" i="0" u="none" strike="noStrike">
                        <a:solidFill>
                          <a:srgbClr val="000000"/>
                        </a:solidFill>
                        <a:effectLst/>
                        <a:latin typeface="Cambria" panose="02040503050406030204" pitchFamily="18" charset="0"/>
                      </a:endParaRPr>
                    </a:p>
                  </a:txBody>
                  <a:tcPr marL="7684" marR="7684" marT="7684" marB="0" anchor="b"/>
                </a:tc>
                <a:tc>
                  <a:txBody>
                    <a:bodyPr/>
                    <a:lstStyle/>
                    <a:p>
                      <a:pPr algn="l" fontAlgn="b"/>
                      <a:r>
                        <a:rPr lang="en-US" sz="1200" b="1" u="none" strike="noStrike">
                          <a:effectLst/>
                        </a:rPr>
                        <a:t> </a:t>
                      </a:r>
                      <a:endParaRPr lang="en-US" sz="1200" b="1" i="0" u="none" strike="noStrike">
                        <a:solidFill>
                          <a:srgbClr val="000000"/>
                        </a:solidFill>
                        <a:effectLst/>
                        <a:latin typeface="Cambria" panose="02040503050406030204" pitchFamily="18" charset="0"/>
                      </a:endParaRPr>
                    </a:p>
                  </a:txBody>
                  <a:tcPr marL="7684" marR="7684" marT="7684" marB="0" anchor="b"/>
                </a:tc>
                <a:tc>
                  <a:txBody>
                    <a:bodyPr/>
                    <a:lstStyle/>
                    <a:p>
                      <a:pPr algn="l" fontAlgn="b"/>
                      <a:r>
                        <a:rPr lang="en-US" sz="1200" b="1" u="none" strike="noStrike">
                          <a:effectLst/>
                        </a:rPr>
                        <a:t> </a:t>
                      </a:r>
                      <a:endParaRPr lang="en-US" sz="1200" b="1" i="0" u="none" strike="noStrike">
                        <a:solidFill>
                          <a:srgbClr val="000000"/>
                        </a:solidFill>
                        <a:effectLst/>
                        <a:latin typeface="Cambria" panose="02040503050406030204" pitchFamily="18" charset="0"/>
                      </a:endParaRPr>
                    </a:p>
                  </a:txBody>
                  <a:tcPr marL="7684" marR="7684" marT="7684" marB="0" anchor="b"/>
                </a:tc>
                <a:extLst>
                  <a:ext uri="{0D108BD9-81ED-4DB2-BD59-A6C34878D82A}">
                    <a16:rowId xmlns:a16="http://schemas.microsoft.com/office/drawing/2014/main" xmlns="" val="2106573850"/>
                  </a:ext>
                </a:extLst>
              </a:tr>
              <a:tr h="376492">
                <a:tc>
                  <a:txBody>
                    <a:bodyPr/>
                    <a:lstStyle/>
                    <a:p>
                      <a:pPr algn="ctr" fontAlgn="ctr"/>
                      <a:r>
                        <a:rPr lang="en-US" sz="1200" b="1" u="none" strike="noStrike">
                          <a:effectLst/>
                        </a:rPr>
                        <a:t>7</a:t>
                      </a:r>
                      <a:endParaRPr lang="en-US" sz="1200" b="1" i="0" u="none" strike="noStrike">
                        <a:solidFill>
                          <a:srgbClr val="000000"/>
                        </a:solidFill>
                        <a:effectLst/>
                        <a:latin typeface="Cambria" panose="02040503050406030204" pitchFamily="18" charset="0"/>
                      </a:endParaRPr>
                    </a:p>
                  </a:txBody>
                  <a:tcPr marL="7684" marR="7684" marT="7684" marB="0" anchor="ctr"/>
                </a:tc>
                <a:tc>
                  <a:txBody>
                    <a:bodyPr/>
                    <a:lstStyle/>
                    <a:p>
                      <a:pPr algn="l" fontAlgn="b"/>
                      <a:r>
                        <a:rPr lang="en-US" sz="1200" b="1" u="none" strike="noStrike">
                          <a:effectLst/>
                        </a:rPr>
                        <a:t>Less: ITC Reversable under GST Law but not reversed in books</a:t>
                      </a:r>
                      <a:endParaRPr lang="en-US" sz="1200" b="1" i="0" u="none" strike="noStrike">
                        <a:solidFill>
                          <a:srgbClr val="000000"/>
                        </a:solidFill>
                        <a:effectLst/>
                        <a:latin typeface="Cambria" panose="02040503050406030204" pitchFamily="18" charset="0"/>
                      </a:endParaRPr>
                    </a:p>
                  </a:txBody>
                  <a:tcPr marL="7684" marR="7684" marT="7684" marB="0" anchor="b"/>
                </a:tc>
                <a:tc>
                  <a:txBody>
                    <a:bodyPr/>
                    <a:lstStyle/>
                    <a:p>
                      <a:pPr algn="l" fontAlgn="b"/>
                      <a:r>
                        <a:rPr lang="en-US" sz="1200" b="1" u="none" strike="noStrike">
                          <a:effectLst/>
                        </a:rPr>
                        <a:t> </a:t>
                      </a:r>
                      <a:endParaRPr lang="en-US" sz="1200" b="1" i="0" u="none" strike="noStrike">
                        <a:solidFill>
                          <a:srgbClr val="000000"/>
                        </a:solidFill>
                        <a:effectLst/>
                        <a:latin typeface="Cambria" panose="02040503050406030204" pitchFamily="18" charset="0"/>
                      </a:endParaRPr>
                    </a:p>
                  </a:txBody>
                  <a:tcPr marL="7684" marR="7684" marT="7684" marB="0" anchor="b"/>
                </a:tc>
                <a:tc>
                  <a:txBody>
                    <a:bodyPr/>
                    <a:lstStyle/>
                    <a:p>
                      <a:pPr algn="l" fontAlgn="b"/>
                      <a:r>
                        <a:rPr lang="en-US" sz="1200" b="1" u="none" strike="noStrike">
                          <a:effectLst/>
                        </a:rPr>
                        <a:t> </a:t>
                      </a:r>
                      <a:endParaRPr lang="en-US" sz="1200" b="1" i="0" u="none" strike="noStrike">
                        <a:solidFill>
                          <a:srgbClr val="000000"/>
                        </a:solidFill>
                        <a:effectLst/>
                        <a:latin typeface="Cambria" panose="02040503050406030204" pitchFamily="18" charset="0"/>
                      </a:endParaRPr>
                    </a:p>
                  </a:txBody>
                  <a:tcPr marL="7684" marR="7684" marT="7684" marB="0" anchor="b"/>
                </a:tc>
                <a:tc>
                  <a:txBody>
                    <a:bodyPr/>
                    <a:lstStyle/>
                    <a:p>
                      <a:pPr algn="l" fontAlgn="b"/>
                      <a:r>
                        <a:rPr lang="en-US" sz="1200" b="1" u="none" strike="noStrike">
                          <a:effectLst/>
                        </a:rPr>
                        <a:t> </a:t>
                      </a:r>
                      <a:endParaRPr lang="en-US" sz="1200" b="1" i="0" u="none" strike="noStrike">
                        <a:solidFill>
                          <a:srgbClr val="000000"/>
                        </a:solidFill>
                        <a:effectLst/>
                        <a:latin typeface="Cambria" panose="02040503050406030204" pitchFamily="18" charset="0"/>
                      </a:endParaRPr>
                    </a:p>
                  </a:txBody>
                  <a:tcPr marL="7684" marR="7684" marT="7684" marB="0" anchor="b"/>
                </a:tc>
                <a:extLst>
                  <a:ext uri="{0D108BD9-81ED-4DB2-BD59-A6C34878D82A}">
                    <a16:rowId xmlns:a16="http://schemas.microsoft.com/office/drawing/2014/main" xmlns="" val="1148027969"/>
                  </a:ext>
                </a:extLst>
              </a:tr>
              <a:tr h="192088">
                <a:tc>
                  <a:txBody>
                    <a:bodyPr/>
                    <a:lstStyle/>
                    <a:p>
                      <a:pPr algn="ctr" fontAlgn="ctr"/>
                      <a:r>
                        <a:rPr lang="en-US" sz="1200" b="1" u="none" strike="noStrike">
                          <a:effectLst/>
                        </a:rPr>
                        <a:t>8</a:t>
                      </a:r>
                      <a:endParaRPr lang="en-US" sz="1200" b="1" i="0" u="none" strike="noStrike">
                        <a:solidFill>
                          <a:srgbClr val="000000"/>
                        </a:solidFill>
                        <a:effectLst/>
                        <a:latin typeface="Cambria" panose="02040503050406030204" pitchFamily="18" charset="0"/>
                      </a:endParaRPr>
                    </a:p>
                  </a:txBody>
                  <a:tcPr marL="7684" marR="7684" marT="7684" marB="0" anchor="ctr"/>
                </a:tc>
                <a:tc>
                  <a:txBody>
                    <a:bodyPr/>
                    <a:lstStyle/>
                    <a:p>
                      <a:pPr algn="l" fontAlgn="b"/>
                      <a:r>
                        <a:rPr lang="en-US" sz="1200" b="1" u="none" strike="noStrike">
                          <a:effectLst/>
                        </a:rPr>
                        <a:t>Less: Non Compliant Vendor's (management decision)</a:t>
                      </a:r>
                      <a:endParaRPr lang="en-US" sz="1200" b="1" i="0" u="none" strike="noStrike">
                        <a:solidFill>
                          <a:srgbClr val="000000"/>
                        </a:solidFill>
                        <a:effectLst/>
                        <a:latin typeface="Cambria" panose="02040503050406030204" pitchFamily="18" charset="0"/>
                      </a:endParaRPr>
                    </a:p>
                  </a:txBody>
                  <a:tcPr marL="7684" marR="7684" marT="7684" marB="0" anchor="b"/>
                </a:tc>
                <a:tc>
                  <a:txBody>
                    <a:bodyPr/>
                    <a:lstStyle/>
                    <a:p>
                      <a:pPr algn="l" fontAlgn="b"/>
                      <a:r>
                        <a:rPr lang="en-US" sz="1200" b="1" u="none" strike="noStrike">
                          <a:effectLst/>
                        </a:rPr>
                        <a:t> </a:t>
                      </a:r>
                      <a:endParaRPr lang="en-US" sz="1200" b="1" i="0" u="none" strike="noStrike">
                        <a:solidFill>
                          <a:srgbClr val="000000"/>
                        </a:solidFill>
                        <a:effectLst/>
                        <a:latin typeface="Cambria" panose="02040503050406030204" pitchFamily="18" charset="0"/>
                      </a:endParaRPr>
                    </a:p>
                  </a:txBody>
                  <a:tcPr marL="7684" marR="7684" marT="7684" marB="0" anchor="b"/>
                </a:tc>
                <a:tc>
                  <a:txBody>
                    <a:bodyPr/>
                    <a:lstStyle/>
                    <a:p>
                      <a:pPr algn="l" fontAlgn="b"/>
                      <a:r>
                        <a:rPr lang="en-US" sz="1200" b="1" u="none" strike="noStrike">
                          <a:effectLst/>
                        </a:rPr>
                        <a:t> </a:t>
                      </a:r>
                      <a:endParaRPr lang="en-US" sz="1200" b="1" i="0" u="none" strike="noStrike">
                        <a:solidFill>
                          <a:srgbClr val="000000"/>
                        </a:solidFill>
                        <a:effectLst/>
                        <a:latin typeface="Cambria" panose="02040503050406030204" pitchFamily="18" charset="0"/>
                      </a:endParaRPr>
                    </a:p>
                  </a:txBody>
                  <a:tcPr marL="7684" marR="7684" marT="7684" marB="0" anchor="b"/>
                </a:tc>
                <a:tc>
                  <a:txBody>
                    <a:bodyPr/>
                    <a:lstStyle/>
                    <a:p>
                      <a:pPr algn="l" fontAlgn="b"/>
                      <a:r>
                        <a:rPr lang="en-US" sz="1200" b="1" u="none" strike="noStrike">
                          <a:effectLst/>
                        </a:rPr>
                        <a:t> </a:t>
                      </a:r>
                      <a:endParaRPr lang="en-US" sz="1200" b="1" i="0" u="none" strike="noStrike">
                        <a:solidFill>
                          <a:srgbClr val="000000"/>
                        </a:solidFill>
                        <a:effectLst/>
                        <a:latin typeface="Cambria" panose="02040503050406030204" pitchFamily="18" charset="0"/>
                      </a:endParaRPr>
                    </a:p>
                  </a:txBody>
                  <a:tcPr marL="7684" marR="7684" marT="7684" marB="0" anchor="b"/>
                </a:tc>
                <a:extLst>
                  <a:ext uri="{0D108BD9-81ED-4DB2-BD59-A6C34878D82A}">
                    <a16:rowId xmlns:a16="http://schemas.microsoft.com/office/drawing/2014/main" xmlns="" val="2336208119"/>
                  </a:ext>
                </a:extLst>
              </a:tr>
              <a:tr h="192088">
                <a:tc>
                  <a:txBody>
                    <a:bodyPr/>
                    <a:lstStyle/>
                    <a:p>
                      <a:pPr algn="ctr" fontAlgn="ctr"/>
                      <a:r>
                        <a:rPr lang="en-US" sz="1200" b="1" u="none" strike="noStrike">
                          <a:effectLst/>
                        </a:rPr>
                        <a:t>9</a:t>
                      </a:r>
                      <a:endParaRPr lang="en-US" sz="1200" b="1" i="0" u="none" strike="noStrike">
                        <a:solidFill>
                          <a:srgbClr val="000000"/>
                        </a:solidFill>
                        <a:effectLst/>
                        <a:latin typeface="Cambria" panose="02040503050406030204" pitchFamily="18" charset="0"/>
                      </a:endParaRPr>
                    </a:p>
                  </a:txBody>
                  <a:tcPr marL="7684" marR="7684" marT="7684" marB="0" anchor="ctr"/>
                </a:tc>
                <a:tc>
                  <a:txBody>
                    <a:bodyPr/>
                    <a:lstStyle/>
                    <a:p>
                      <a:pPr algn="l" fontAlgn="b"/>
                      <a:r>
                        <a:rPr lang="en-US" sz="1200" b="1" u="none" strike="noStrike">
                          <a:effectLst/>
                        </a:rPr>
                        <a:t>Eligible ITC  (5 minus 7 to 8)</a:t>
                      </a:r>
                      <a:endParaRPr lang="en-US" sz="1200" b="1" i="0" u="none" strike="noStrike">
                        <a:solidFill>
                          <a:srgbClr val="000000"/>
                        </a:solidFill>
                        <a:effectLst/>
                        <a:latin typeface="Cambria" panose="02040503050406030204" pitchFamily="18" charset="0"/>
                      </a:endParaRPr>
                    </a:p>
                  </a:txBody>
                  <a:tcPr marL="7684" marR="7684" marT="7684" marB="0" anchor="b"/>
                </a:tc>
                <a:tc>
                  <a:txBody>
                    <a:bodyPr/>
                    <a:lstStyle/>
                    <a:p>
                      <a:pPr algn="l" fontAlgn="b"/>
                      <a:r>
                        <a:rPr lang="en-US" sz="1200" b="1" u="none" strike="noStrike">
                          <a:effectLst/>
                        </a:rPr>
                        <a:t> </a:t>
                      </a:r>
                      <a:endParaRPr lang="en-US" sz="1200" b="1" i="0" u="none" strike="noStrike">
                        <a:solidFill>
                          <a:srgbClr val="000000"/>
                        </a:solidFill>
                        <a:effectLst/>
                        <a:latin typeface="Cambria" panose="02040503050406030204" pitchFamily="18" charset="0"/>
                      </a:endParaRPr>
                    </a:p>
                  </a:txBody>
                  <a:tcPr marL="7684" marR="7684" marT="7684" marB="0" anchor="b"/>
                </a:tc>
                <a:tc>
                  <a:txBody>
                    <a:bodyPr/>
                    <a:lstStyle/>
                    <a:p>
                      <a:pPr algn="l" fontAlgn="b"/>
                      <a:r>
                        <a:rPr lang="en-US" sz="1200" b="1" u="none" strike="noStrike">
                          <a:effectLst/>
                        </a:rPr>
                        <a:t> </a:t>
                      </a:r>
                      <a:endParaRPr lang="en-US" sz="1200" b="1" i="0" u="none" strike="noStrike">
                        <a:solidFill>
                          <a:srgbClr val="000000"/>
                        </a:solidFill>
                        <a:effectLst/>
                        <a:latin typeface="Cambria" panose="02040503050406030204" pitchFamily="18" charset="0"/>
                      </a:endParaRPr>
                    </a:p>
                  </a:txBody>
                  <a:tcPr marL="7684" marR="7684" marT="7684" marB="0" anchor="b"/>
                </a:tc>
                <a:tc>
                  <a:txBody>
                    <a:bodyPr/>
                    <a:lstStyle/>
                    <a:p>
                      <a:pPr algn="l" fontAlgn="b"/>
                      <a:r>
                        <a:rPr lang="en-US" sz="1200" b="1" u="none" strike="noStrike" dirty="0">
                          <a:effectLst/>
                        </a:rPr>
                        <a:t> </a:t>
                      </a:r>
                      <a:endParaRPr lang="en-US" sz="1200" b="1" i="0" u="none" strike="noStrike" dirty="0">
                        <a:solidFill>
                          <a:srgbClr val="000000"/>
                        </a:solidFill>
                        <a:effectLst/>
                        <a:latin typeface="Cambria" panose="02040503050406030204" pitchFamily="18" charset="0"/>
                      </a:endParaRPr>
                    </a:p>
                  </a:txBody>
                  <a:tcPr marL="7684" marR="7684" marT="7684" marB="0" anchor="b"/>
                </a:tc>
                <a:extLst>
                  <a:ext uri="{0D108BD9-81ED-4DB2-BD59-A6C34878D82A}">
                    <a16:rowId xmlns:a16="http://schemas.microsoft.com/office/drawing/2014/main" xmlns="" val="3155689531"/>
                  </a:ext>
                </a:extLst>
              </a:tr>
            </a:tbl>
          </a:graphicData>
        </a:graphic>
      </p:graphicFrame>
    </p:spTree>
    <p:extLst>
      <p:ext uri="{BB962C8B-B14F-4D97-AF65-F5344CB8AC3E}">
        <p14:creationId xmlns:p14="http://schemas.microsoft.com/office/powerpoint/2010/main" xmlns="" val="10202005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5783" y="2757642"/>
            <a:ext cx="5902036" cy="1138773"/>
          </a:xfrm>
          <a:prstGeom prst="rect">
            <a:avLst/>
          </a:prstGeom>
          <a:noFill/>
        </p:spPr>
        <p:txBody>
          <a:bodyPr wrap="square" rtlCol="0">
            <a:spAutoFit/>
          </a:bodyPr>
          <a:lstStyle/>
          <a:p>
            <a:pPr algn="ctr"/>
            <a:r>
              <a:rPr lang="en-US" sz="3400" b="1" dirty="0">
                <a:solidFill>
                  <a:srgbClr val="00B050"/>
                </a:solidFill>
              </a:rPr>
              <a:t>Reconciliation Statements- Form 9C</a:t>
            </a:r>
          </a:p>
        </p:txBody>
      </p:sp>
    </p:spTree>
    <p:extLst>
      <p:ext uri="{BB962C8B-B14F-4D97-AF65-F5344CB8AC3E}">
        <p14:creationId xmlns:p14="http://schemas.microsoft.com/office/powerpoint/2010/main" xmlns="" val="37822212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5783" y="2757642"/>
            <a:ext cx="5902036" cy="615553"/>
          </a:xfrm>
          <a:prstGeom prst="rect">
            <a:avLst/>
          </a:prstGeom>
          <a:noFill/>
        </p:spPr>
        <p:txBody>
          <a:bodyPr wrap="square" rtlCol="0">
            <a:spAutoFit/>
          </a:bodyPr>
          <a:lstStyle/>
          <a:p>
            <a:pPr algn="ctr"/>
            <a:r>
              <a:rPr lang="en-US" sz="3400" b="1" dirty="0">
                <a:solidFill>
                  <a:srgbClr val="00B050"/>
                </a:solidFill>
              </a:rPr>
              <a:t>Key Aspects</a:t>
            </a:r>
          </a:p>
        </p:txBody>
      </p:sp>
    </p:spTree>
    <p:extLst>
      <p:ext uri="{BB962C8B-B14F-4D97-AF65-F5344CB8AC3E}">
        <p14:creationId xmlns:p14="http://schemas.microsoft.com/office/powerpoint/2010/main" xmlns="" val="34939945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7371" y="215610"/>
            <a:ext cx="6885031" cy="584775"/>
          </a:xfrm>
          <a:prstGeom prst="rect">
            <a:avLst/>
          </a:prstGeom>
          <a:noFill/>
        </p:spPr>
        <p:txBody>
          <a:bodyPr wrap="square" rtlCol="0">
            <a:spAutoFit/>
          </a:bodyPr>
          <a:lstStyle/>
          <a:p>
            <a:r>
              <a:rPr lang="en-US" sz="3200" b="1" dirty="0">
                <a:solidFill>
                  <a:srgbClr val="00B050"/>
                </a:solidFill>
                <a:latin typeface="Candara" panose="020E0502030303020204" pitchFamily="34" charset="0"/>
              </a:rPr>
              <a:t>Legal Provisions - GST Audit</a:t>
            </a:r>
          </a:p>
        </p:txBody>
      </p:sp>
      <p:sp>
        <p:nvSpPr>
          <p:cNvPr id="2" name="TextBox 1">
            <a:extLst>
              <a:ext uri="{FF2B5EF4-FFF2-40B4-BE49-F238E27FC236}">
                <a16:creationId xmlns:a16="http://schemas.microsoft.com/office/drawing/2014/main" xmlns="" id="{7528D9EA-E8C8-40DA-A9ED-85ACBBE5B56B}"/>
              </a:ext>
            </a:extLst>
          </p:cNvPr>
          <p:cNvSpPr txBox="1"/>
          <p:nvPr/>
        </p:nvSpPr>
        <p:spPr>
          <a:xfrm>
            <a:off x="147371" y="1205948"/>
            <a:ext cx="8811099" cy="5124480"/>
          </a:xfrm>
          <a:prstGeom prst="rect">
            <a:avLst/>
          </a:prstGeom>
          <a:noFill/>
        </p:spPr>
        <p:txBody>
          <a:bodyPr wrap="square" rtlCol="0">
            <a:spAutoFit/>
          </a:bodyPr>
          <a:lstStyle/>
          <a:p>
            <a:pPr marL="457200" indent="-457200">
              <a:buAutoNum type="alphaUcParenR"/>
            </a:pPr>
            <a:r>
              <a:rPr lang="en-US" sz="2100" dirty="0"/>
              <a:t>Section 35(5) of CGST Act stipulates GST audit provisions as under:</a:t>
            </a:r>
          </a:p>
          <a:p>
            <a:pPr algn="just"/>
            <a:r>
              <a:rPr lang="en-US" sz="1400" dirty="0"/>
              <a:t>	“Every registered person whose turnover during a financial year exceeds the prescribed limit shall get his 	accounts audited by a chartered accountant or a cost accountant and shall submit a copy of the audited annual 	accounts, the reconciliation statement under sub-section (2) of section 44 and such other documents in such 	form and manner as may be prescribed.</a:t>
            </a:r>
          </a:p>
          <a:p>
            <a:pPr algn="just"/>
            <a:r>
              <a:rPr lang="en-US" sz="1400" dirty="0"/>
              <a:t>	Provided that nothing contained in this sub-section shall apply to any department of the Central Government or 	a State Government or a Local Authority, whose books of account are subject to audit by the Comptroller and 	Auditor-General of India or an auditor appointed for auditing the accounts of local authorities under any law for 	the time being in force.”</a:t>
            </a:r>
          </a:p>
          <a:p>
            <a:pPr algn="just"/>
            <a:r>
              <a:rPr lang="en-US" sz="1400" dirty="0"/>
              <a:t>	</a:t>
            </a:r>
            <a:endParaRPr lang="en-US" sz="2100" dirty="0"/>
          </a:p>
          <a:p>
            <a:pPr marL="742950" lvl="1" indent="-285750">
              <a:buFont typeface="Wingdings" panose="05000000000000000000" pitchFamily="2" charset="2"/>
              <a:buChar char="Ø"/>
            </a:pPr>
            <a:r>
              <a:rPr lang="en-US" dirty="0"/>
              <a:t>Every registered person whose turnover during a financial year exceeds the prescribed limit shall get his accounts audited by a chartered accountant or a cost accountant	</a:t>
            </a:r>
          </a:p>
          <a:p>
            <a:pPr marL="742950" lvl="1" indent="-285750">
              <a:buFont typeface="Wingdings" panose="05000000000000000000" pitchFamily="2" charset="2"/>
              <a:buChar char="Ø"/>
            </a:pPr>
            <a:r>
              <a:rPr lang="en-US" dirty="0"/>
              <a:t>Shall submit a copy of (a) Audited annual accounts (b) Reconciliation statement u/s 44(2); and (c) Other documents, In prescribed form and manner</a:t>
            </a:r>
          </a:p>
          <a:p>
            <a:pPr marL="742950" lvl="1" indent="-285750">
              <a:buFont typeface="Wingdings" panose="05000000000000000000" pitchFamily="2" charset="2"/>
              <a:buChar char="Ø"/>
            </a:pPr>
            <a:r>
              <a:rPr lang="en-US" dirty="0"/>
              <a:t>GST Audit not applicable to any department of the Central Government or a State Government or a Local Authority, whose books of account are subject to audit by the Comptroller and Auditor-General of India or an auditor appointed for auditing the accounts of local authorities under any law for the time being in force.</a:t>
            </a:r>
          </a:p>
          <a:p>
            <a:pPr marL="285750" indent="-285750">
              <a:buFont typeface="Wingdings" panose="05000000000000000000" pitchFamily="2" charset="2"/>
              <a:buChar char="Ø"/>
            </a:pPr>
            <a:endParaRPr lang="en-US" dirty="0"/>
          </a:p>
        </p:txBody>
      </p:sp>
    </p:spTree>
    <p:extLst>
      <p:ext uri="{BB962C8B-B14F-4D97-AF65-F5344CB8AC3E}">
        <p14:creationId xmlns:p14="http://schemas.microsoft.com/office/powerpoint/2010/main" xmlns="" val="42162846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7371" y="215610"/>
            <a:ext cx="6885031" cy="584775"/>
          </a:xfrm>
          <a:prstGeom prst="rect">
            <a:avLst/>
          </a:prstGeom>
          <a:noFill/>
        </p:spPr>
        <p:txBody>
          <a:bodyPr wrap="square" rtlCol="0">
            <a:spAutoFit/>
          </a:bodyPr>
          <a:lstStyle/>
          <a:p>
            <a:r>
              <a:rPr lang="en-US" sz="3200" b="1" dirty="0">
                <a:solidFill>
                  <a:srgbClr val="00B050"/>
                </a:solidFill>
                <a:latin typeface="Candara" panose="020E0502030303020204" pitchFamily="34" charset="0"/>
              </a:rPr>
              <a:t>Key Aspects</a:t>
            </a:r>
          </a:p>
        </p:txBody>
      </p:sp>
      <p:sp>
        <p:nvSpPr>
          <p:cNvPr id="7" name="TextBox 6">
            <a:extLst>
              <a:ext uri="{FF2B5EF4-FFF2-40B4-BE49-F238E27FC236}">
                <a16:creationId xmlns:a16="http://schemas.microsoft.com/office/drawing/2014/main" xmlns="" id="{85AD706A-43F6-46B8-898B-D1E2501D792B}"/>
              </a:ext>
            </a:extLst>
          </p:cNvPr>
          <p:cNvSpPr txBox="1"/>
          <p:nvPr/>
        </p:nvSpPr>
        <p:spPr>
          <a:xfrm>
            <a:off x="301308" y="1145845"/>
            <a:ext cx="8496290" cy="2631490"/>
          </a:xfrm>
          <a:prstGeom prst="rect">
            <a:avLst/>
          </a:prstGeom>
          <a:noFill/>
        </p:spPr>
        <p:txBody>
          <a:bodyPr wrap="square" rtlCol="0">
            <a:spAutoFit/>
          </a:bodyPr>
          <a:lstStyle/>
          <a:p>
            <a:pPr marL="342900" indent="-342900">
              <a:buAutoNum type="arabicPeriod"/>
            </a:pPr>
            <a:r>
              <a:rPr lang="en-US" sz="1500" dirty="0"/>
              <a:t>It is mandatory to file all GSTR1 and GSTR3B for the financial year.</a:t>
            </a:r>
          </a:p>
          <a:p>
            <a:pPr marL="342900" indent="-342900">
              <a:buAutoNum type="arabicPeriod"/>
            </a:pPr>
            <a:endParaRPr lang="en-US" sz="1500" dirty="0"/>
          </a:p>
          <a:p>
            <a:pPr marL="342900" indent="-342900">
              <a:buAutoNum type="arabicPeriod"/>
            </a:pPr>
            <a:r>
              <a:rPr lang="en-US" sz="1500" dirty="0"/>
              <a:t>Annual Return in form GSTR9/9A is mandatorily required to be filed before proceeding to  file GST Audit in Form 9C.</a:t>
            </a:r>
          </a:p>
          <a:p>
            <a:pPr marL="342900" indent="-342900">
              <a:buAutoNum type="arabicPeriod"/>
            </a:pPr>
            <a:endParaRPr lang="en-US" sz="1500" dirty="0"/>
          </a:p>
          <a:p>
            <a:pPr marL="342900" indent="-342900">
              <a:buAutoNum type="arabicPeriod"/>
            </a:pPr>
            <a:r>
              <a:rPr lang="en-US" sz="1500" dirty="0"/>
              <a:t>GST Audit in form 9C is mandatory for every GSTIN separately where the aggregate turnover of an entity exceeds Rs 2 Crores for the Financial Year.</a:t>
            </a:r>
          </a:p>
          <a:p>
            <a:pPr marL="342900" indent="-342900">
              <a:buAutoNum type="arabicPeriod"/>
            </a:pPr>
            <a:endParaRPr lang="en-US" sz="1500" dirty="0"/>
          </a:p>
          <a:p>
            <a:pPr marL="342900" indent="-342900">
              <a:buAutoNum type="arabicPeriod"/>
            </a:pPr>
            <a:r>
              <a:rPr lang="en-US" sz="1500" dirty="0"/>
              <a:t>RTP can pay additional tax liability through DRC-03. It may be noted that such liability shall be paid through electronic cash ledger only.</a:t>
            </a:r>
          </a:p>
          <a:p>
            <a:endParaRPr lang="en-US" sz="1500" dirty="0"/>
          </a:p>
        </p:txBody>
      </p:sp>
    </p:spTree>
    <p:extLst>
      <p:ext uri="{BB962C8B-B14F-4D97-AF65-F5344CB8AC3E}">
        <p14:creationId xmlns:p14="http://schemas.microsoft.com/office/powerpoint/2010/main" xmlns="" val="412340840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7371" y="215610"/>
            <a:ext cx="6885031" cy="584775"/>
          </a:xfrm>
          <a:prstGeom prst="rect">
            <a:avLst/>
          </a:prstGeom>
          <a:noFill/>
        </p:spPr>
        <p:txBody>
          <a:bodyPr wrap="square" rtlCol="0">
            <a:spAutoFit/>
          </a:bodyPr>
          <a:lstStyle/>
          <a:p>
            <a:r>
              <a:rPr lang="en-US" sz="3200" b="1" dirty="0">
                <a:solidFill>
                  <a:srgbClr val="00B050"/>
                </a:solidFill>
                <a:latin typeface="Candara" panose="020E0502030303020204" pitchFamily="34" charset="0"/>
              </a:rPr>
              <a:t>GST Annual Return- Overall View</a:t>
            </a:r>
          </a:p>
        </p:txBody>
      </p:sp>
      <p:sp>
        <p:nvSpPr>
          <p:cNvPr id="7" name="TextBox 6">
            <a:extLst>
              <a:ext uri="{FF2B5EF4-FFF2-40B4-BE49-F238E27FC236}">
                <a16:creationId xmlns:a16="http://schemas.microsoft.com/office/drawing/2014/main" xmlns="" id="{85AD706A-43F6-46B8-898B-D1E2501D792B}"/>
              </a:ext>
            </a:extLst>
          </p:cNvPr>
          <p:cNvSpPr txBox="1"/>
          <p:nvPr/>
        </p:nvSpPr>
        <p:spPr>
          <a:xfrm>
            <a:off x="301308" y="1145845"/>
            <a:ext cx="8496290" cy="584775"/>
          </a:xfrm>
          <a:prstGeom prst="rect">
            <a:avLst/>
          </a:prstGeom>
          <a:noFill/>
        </p:spPr>
        <p:txBody>
          <a:bodyPr wrap="square" rtlCol="0">
            <a:spAutoFit/>
          </a:bodyPr>
          <a:lstStyle/>
          <a:p>
            <a:pPr algn="ctr"/>
            <a:r>
              <a:rPr lang="en-US" sz="3200" dirty="0"/>
              <a:t>Part A Reconciliation Statement</a:t>
            </a:r>
          </a:p>
        </p:txBody>
      </p:sp>
      <p:graphicFrame>
        <p:nvGraphicFramePr>
          <p:cNvPr id="2" name="Table 1">
            <a:extLst>
              <a:ext uri="{FF2B5EF4-FFF2-40B4-BE49-F238E27FC236}">
                <a16:creationId xmlns:a16="http://schemas.microsoft.com/office/drawing/2014/main" xmlns="" id="{30D5CC1D-718F-4990-B557-32326738D69F}"/>
              </a:ext>
            </a:extLst>
          </p:cNvPr>
          <p:cNvGraphicFramePr>
            <a:graphicFrameLocks noGrp="1"/>
          </p:cNvGraphicFramePr>
          <p:nvPr>
            <p:extLst>
              <p:ext uri="{D42A27DB-BD31-4B8C-83A1-F6EECF244321}">
                <p14:modId xmlns:p14="http://schemas.microsoft.com/office/powerpoint/2010/main" xmlns="" val="3534269728"/>
              </p:ext>
            </p:extLst>
          </p:nvPr>
        </p:nvGraphicFramePr>
        <p:xfrm>
          <a:off x="426212" y="1993900"/>
          <a:ext cx="8113775" cy="2357120"/>
        </p:xfrm>
        <a:graphic>
          <a:graphicData uri="http://schemas.openxmlformats.org/drawingml/2006/table">
            <a:tbl>
              <a:tblPr firstRow="1" bandRow="1">
                <a:tableStyleId>{5C22544A-7EE6-4342-B048-85BDC9FD1C3A}</a:tableStyleId>
              </a:tblPr>
              <a:tblGrid>
                <a:gridCol w="1006156">
                  <a:extLst>
                    <a:ext uri="{9D8B030D-6E8A-4147-A177-3AD203B41FA5}">
                      <a16:colId xmlns:a16="http://schemas.microsoft.com/office/drawing/2014/main" xmlns="" val="3748263718"/>
                    </a:ext>
                  </a:extLst>
                </a:gridCol>
                <a:gridCol w="1006156">
                  <a:extLst>
                    <a:ext uri="{9D8B030D-6E8A-4147-A177-3AD203B41FA5}">
                      <a16:colId xmlns:a16="http://schemas.microsoft.com/office/drawing/2014/main" xmlns="" val="2523053309"/>
                    </a:ext>
                  </a:extLst>
                </a:gridCol>
                <a:gridCol w="6101463">
                  <a:extLst>
                    <a:ext uri="{9D8B030D-6E8A-4147-A177-3AD203B41FA5}">
                      <a16:colId xmlns:a16="http://schemas.microsoft.com/office/drawing/2014/main" xmlns="" val="2652646719"/>
                    </a:ext>
                  </a:extLst>
                </a:gridCol>
              </a:tblGrid>
              <a:tr h="370840">
                <a:tc>
                  <a:txBody>
                    <a:bodyPr/>
                    <a:lstStyle/>
                    <a:p>
                      <a:r>
                        <a:rPr lang="en-US" dirty="0"/>
                        <a:t>Part</a:t>
                      </a:r>
                    </a:p>
                  </a:txBody>
                  <a:tcPr marL="121706" marR="1217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Point</a:t>
                      </a:r>
                    </a:p>
                  </a:txBody>
                  <a:tcPr marL="121706" marR="1217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Particulars</a:t>
                      </a:r>
                    </a:p>
                  </a:txBody>
                  <a:tcPr marL="121706" marR="1217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785920239"/>
                  </a:ext>
                </a:extLst>
              </a:tr>
              <a:tr h="370840">
                <a:tc>
                  <a:txBody>
                    <a:bodyPr/>
                    <a:lstStyle/>
                    <a:p>
                      <a:r>
                        <a:rPr lang="en-US" dirty="0"/>
                        <a:t>I</a:t>
                      </a:r>
                    </a:p>
                  </a:txBody>
                  <a:tcPr marL="121706" marR="1217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1-4</a:t>
                      </a:r>
                    </a:p>
                  </a:txBody>
                  <a:tcPr marL="121706" marR="1217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Basic Details</a:t>
                      </a:r>
                    </a:p>
                  </a:txBody>
                  <a:tcPr marL="121706" marR="1217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042855131"/>
                  </a:ext>
                </a:extLst>
              </a:tr>
              <a:tr h="370840">
                <a:tc>
                  <a:txBody>
                    <a:bodyPr/>
                    <a:lstStyle/>
                    <a:p>
                      <a:r>
                        <a:rPr lang="en-US" dirty="0"/>
                        <a:t>II</a:t>
                      </a:r>
                    </a:p>
                  </a:txBody>
                  <a:tcPr marL="121706" marR="1217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5-8</a:t>
                      </a:r>
                    </a:p>
                  </a:txBody>
                  <a:tcPr marL="121706" marR="1217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Reconciliation of turnover declared in audited Annual Financial Statement with turnover declared in Annual Return (GSTR9) </a:t>
                      </a:r>
                    </a:p>
                  </a:txBody>
                  <a:tcPr marL="121706" marR="1217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997918216"/>
                  </a:ext>
                </a:extLst>
              </a:tr>
              <a:tr h="370840">
                <a:tc>
                  <a:txBody>
                    <a:bodyPr/>
                    <a:lstStyle/>
                    <a:p>
                      <a:r>
                        <a:rPr lang="en-US" dirty="0"/>
                        <a:t>III</a:t>
                      </a:r>
                    </a:p>
                  </a:txBody>
                  <a:tcPr marL="121706" marR="1217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9-11</a:t>
                      </a:r>
                    </a:p>
                  </a:txBody>
                  <a:tcPr marL="121706" marR="1217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Reconciliation of Tax Paid</a:t>
                      </a:r>
                    </a:p>
                  </a:txBody>
                  <a:tcPr marL="121706" marR="1217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26070020"/>
                  </a:ext>
                </a:extLst>
              </a:tr>
              <a:tr h="370840">
                <a:tc>
                  <a:txBody>
                    <a:bodyPr/>
                    <a:lstStyle/>
                    <a:p>
                      <a:r>
                        <a:rPr lang="en-US" dirty="0"/>
                        <a:t>IV</a:t>
                      </a:r>
                    </a:p>
                  </a:txBody>
                  <a:tcPr marL="121706" marR="1217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12-16</a:t>
                      </a:r>
                    </a:p>
                  </a:txBody>
                  <a:tcPr marL="121706" marR="1217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Reconciliation of Input Tax Credit</a:t>
                      </a:r>
                    </a:p>
                  </a:txBody>
                  <a:tcPr marL="121706" marR="1217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727488490"/>
                  </a:ext>
                </a:extLst>
              </a:tr>
              <a:tr h="370840">
                <a:tc>
                  <a:txBody>
                    <a:bodyPr/>
                    <a:lstStyle/>
                    <a:p>
                      <a:r>
                        <a:rPr lang="en-US" dirty="0"/>
                        <a:t>V</a:t>
                      </a:r>
                    </a:p>
                  </a:txBody>
                  <a:tcPr marL="121706" marR="1217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dirty="0"/>
                    </a:p>
                  </a:txBody>
                  <a:tcPr marL="121706" marR="1217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dirty="0"/>
                        <a:t>Auditor's recommendation on additional Liability due to non-reconciliation </a:t>
                      </a:r>
                    </a:p>
                  </a:txBody>
                  <a:tcPr marL="121706" marR="121706">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123459480"/>
                  </a:ext>
                </a:extLst>
              </a:tr>
            </a:tbl>
          </a:graphicData>
        </a:graphic>
      </p:graphicFrame>
    </p:spTree>
    <p:extLst>
      <p:ext uri="{BB962C8B-B14F-4D97-AF65-F5344CB8AC3E}">
        <p14:creationId xmlns:p14="http://schemas.microsoft.com/office/powerpoint/2010/main" xmlns="" val="372603172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5783" y="2757642"/>
            <a:ext cx="5902036" cy="615553"/>
          </a:xfrm>
          <a:prstGeom prst="rect">
            <a:avLst/>
          </a:prstGeom>
          <a:noFill/>
        </p:spPr>
        <p:txBody>
          <a:bodyPr wrap="square" rtlCol="0">
            <a:spAutoFit/>
          </a:bodyPr>
          <a:lstStyle/>
          <a:p>
            <a:pPr algn="ctr"/>
            <a:r>
              <a:rPr lang="en-US" sz="3400" b="1" dirty="0">
                <a:solidFill>
                  <a:srgbClr val="00B050"/>
                </a:solidFill>
              </a:rPr>
              <a:t>Gross Turnover</a:t>
            </a:r>
          </a:p>
        </p:txBody>
      </p:sp>
    </p:spTree>
    <p:extLst>
      <p:ext uri="{BB962C8B-B14F-4D97-AF65-F5344CB8AC3E}">
        <p14:creationId xmlns:p14="http://schemas.microsoft.com/office/powerpoint/2010/main" xmlns="" val="40444274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7371" y="215610"/>
            <a:ext cx="6885031" cy="584775"/>
          </a:xfrm>
          <a:prstGeom prst="rect">
            <a:avLst/>
          </a:prstGeom>
          <a:noFill/>
        </p:spPr>
        <p:txBody>
          <a:bodyPr wrap="square" rtlCol="0">
            <a:spAutoFit/>
          </a:bodyPr>
          <a:lstStyle/>
          <a:p>
            <a:r>
              <a:rPr lang="en-US" sz="3200" b="1" dirty="0">
                <a:solidFill>
                  <a:srgbClr val="00B050"/>
                </a:solidFill>
                <a:latin typeface="Candara" panose="020E0502030303020204" pitchFamily="34" charset="0"/>
              </a:rPr>
              <a:t>Gross Turnover</a:t>
            </a:r>
          </a:p>
        </p:txBody>
      </p:sp>
      <p:pic>
        <p:nvPicPr>
          <p:cNvPr id="7" name="Picture 6">
            <a:extLst>
              <a:ext uri="{FF2B5EF4-FFF2-40B4-BE49-F238E27FC236}">
                <a16:creationId xmlns:a16="http://schemas.microsoft.com/office/drawing/2014/main" xmlns="" id="{0B3D0B87-5E51-4CB6-95A6-71055AA3D100}"/>
              </a:ext>
            </a:extLst>
          </p:cNvPr>
          <p:cNvPicPr>
            <a:picLocks noChangeAspect="1"/>
          </p:cNvPicPr>
          <p:nvPr/>
        </p:nvPicPr>
        <p:blipFill rotWithShape="1">
          <a:blip r:embed="rId2" cstate="print"/>
          <a:srcRect l="860" r="824"/>
          <a:stretch/>
        </p:blipFill>
        <p:spPr>
          <a:xfrm>
            <a:off x="390698" y="1241997"/>
            <a:ext cx="8365676" cy="503695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xmlns="" val="39987923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7371" y="215610"/>
            <a:ext cx="6885031" cy="584775"/>
          </a:xfrm>
          <a:prstGeom prst="rect">
            <a:avLst/>
          </a:prstGeom>
          <a:noFill/>
        </p:spPr>
        <p:txBody>
          <a:bodyPr wrap="square" rtlCol="0">
            <a:spAutoFit/>
          </a:bodyPr>
          <a:lstStyle/>
          <a:p>
            <a:r>
              <a:rPr lang="en-US" sz="3200" b="1" dirty="0">
                <a:solidFill>
                  <a:srgbClr val="00B050"/>
                </a:solidFill>
                <a:latin typeface="Candara" panose="020E0502030303020204" pitchFamily="34" charset="0"/>
              </a:rPr>
              <a:t>Gross Turnover</a:t>
            </a:r>
          </a:p>
        </p:txBody>
      </p:sp>
      <p:pic>
        <p:nvPicPr>
          <p:cNvPr id="2" name="Picture 1">
            <a:extLst>
              <a:ext uri="{FF2B5EF4-FFF2-40B4-BE49-F238E27FC236}">
                <a16:creationId xmlns:a16="http://schemas.microsoft.com/office/drawing/2014/main" xmlns="" id="{C54BA31C-9B1F-4CAF-9464-5A542D1E1BD2}"/>
              </a:ext>
            </a:extLst>
          </p:cNvPr>
          <p:cNvPicPr>
            <a:picLocks noChangeAspect="1"/>
          </p:cNvPicPr>
          <p:nvPr/>
        </p:nvPicPr>
        <p:blipFill rotWithShape="1">
          <a:blip r:embed="rId2" cstate="print"/>
          <a:srcRect l="308" b="53854"/>
          <a:stretch/>
        </p:blipFill>
        <p:spPr>
          <a:xfrm>
            <a:off x="507076" y="2235200"/>
            <a:ext cx="7925726" cy="290830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xmlns="" val="119307589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5783" y="2757642"/>
            <a:ext cx="5902036" cy="615553"/>
          </a:xfrm>
          <a:prstGeom prst="rect">
            <a:avLst/>
          </a:prstGeom>
          <a:noFill/>
        </p:spPr>
        <p:txBody>
          <a:bodyPr wrap="square" rtlCol="0">
            <a:spAutoFit/>
          </a:bodyPr>
          <a:lstStyle/>
          <a:p>
            <a:pPr algn="ctr"/>
            <a:r>
              <a:rPr lang="en-US" sz="3400" b="1" dirty="0">
                <a:solidFill>
                  <a:srgbClr val="00B050"/>
                </a:solidFill>
              </a:rPr>
              <a:t>Taxable Turnover</a:t>
            </a:r>
          </a:p>
        </p:txBody>
      </p:sp>
    </p:spTree>
    <p:extLst>
      <p:ext uri="{BB962C8B-B14F-4D97-AF65-F5344CB8AC3E}">
        <p14:creationId xmlns:p14="http://schemas.microsoft.com/office/powerpoint/2010/main" xmlns="" val="351358064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7371" y="215610"/>
            <a:ext cx="6885031" cy="584775"/>
          </a:xfrm>
          <a:prstGeom prst="rect">
            <a:avLst/>
          </a:prstGeom>
          <a:noFill/>
        </p:spPr>
        <p:txBody>
          <a:bodyPr wrap="square" rtlCol="0">
            <a:spAutoFit/>
          </a:bodyPr>
          <a:lstStyle/>
          <a:p>
            <a:r>
              <a:rPr lang="en-US" sz="3200" b="1" dirty="0">
                <a:solidFill>
                  <a:srgbClr val="00B050"/>
                </a:solidFill>
                <a:latin typeface="Candara" panose="020E0502030303020204" pitchFamily="34" charset="0"/>
              </a:rPr>
              <a:t>Taxable Turnover</a:t>
            </a:r>
          </a:p>
        </p:txBody>
      </p:sp>
      <p:pic>
        <p:nvPicPr>
          <p:cNvPr id="2" name="Picture 1"/>
          <p:cNvPicPr>
            <a:picLocks noChangeAspect="1"/>
          </p:cNvPicPr>
          <p:nvPr/>
        </p:nvPicPr>
        <p:blipFill rotWithShape="1">
          <a:blip r:embed="rId2" cstate="print"/>
          <a:srcRect l="1168" t="21132" r="1431"/>
          <a:stretch/>
        </p:blipFill>
        <p:spPr>
          <a:xfrm>
            <a:off x="365760" y="1162404"/>
            <a:ext cx="8312728" cy="446057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xmlns="" val="383356789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5783" y="2757642"/>
            <a:ext cx="5902036" cy="615553"/>
          </a:xfrm>
          <a:prstGeom prst="rect">
            <a:avLst/>
          </a:prstGeom>
          <a:noFill/>
        </p:spPr>
        <p:txBody>
          <a:bodyPr wrap="square" rtlCol="0">
            <a:spAutoFit/>
          </a:bodyPr>
          <a:lstStyle/>
          <a:p>
            <a:pPr algn="ctr"/>
            <a:r>
              <a:rPr lang="en-US" sz="3400" b="1" dirty="0">
                <a:solidFill>
                  <a:srgbClr val="00B050"/>
                </a:solidFill>
              </a:rPr>
              <a:t>Taxes Payable &amp; Paid</a:t>
            </a:r>
          </a:p>
        </p:txBody>
      </p:sp>
    </p:spTree>
    <p:extLst>
      <p:ext uri="{BB962C8B-B14F-4D97-AF65-F5344CB8AC3E}">
        <p14:creationId xmlns:p14="http://schemas.microsoft.com/office/powerpoint/2010/main" xmlns="" val="45823230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7371" y="215610"/>
            <a:ext cx="6885031" cy="584775"/>
          </a:xfrm>
          <a:prstGeom prst="rect">
            <a:avLst/>
          </a:prstGeom>
          <a:noFill/>
        </p:spPr>
        <p:txBody>
          <a:bodyPr wrap="square" rtlCol="0">
            <a:spAutoFit/>
          </a:bodyPr>
          <a:lstStyle/>
          <a:p>
            <a:r>
              <a:rPr lang="en-US" sz="3200" b="1" dirty="0">
                <a:solidFill>
                  <a:srgbClr val="00B050"/>
                </a:solidFill>
                <a:latin typeface="Candara" panose="020E0502030303020204" pitchFamily="34" charset="0"/>
              </a:rPr>
              <a:t>Taxes Payable &amp; Paid</a:t>
            </a:r>
          </a:p>
        </p:txBody>
      </p:sp>
      <p:pic>
        <p:nvPicPr>
          <p:cNvPr id="2" name="Picture 1"/>
          <p:cNvPicPr>
            <a:picLocks noChangeAspect="1"/>
          </p:cNvPicPr>
          <p:nvPr/>
        </p:nvPicPr>
        <p:blipFill rotWithShape="1">
          <a:blip r:embed="rId2" cstate="print"/>
          <a:srcRect b="70747"/>
          <a:stretch/>
        </p:blipFill>
        <p:spPr>
          <a:xfrm>
            <a:off x="399348" y="1388916"/>
            <a:ext cx="8353245" cy="483935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xmlns="" val="3240235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7371" y="215610"/>
            <a:ext cx="6885031" cy="584775"/>
          </a:xfrm>
          <a:prstGeom prst="rect">
            <a:avLst/>
          </a:prstGeom>
          <a:noFill/>
        </p:spPr>
        <p:txBody>
          <a:bodyPr wrap="square" rtlCol="0">
            <a:spAutoFit/>
          </a:bodyPr>
          <a:lstStyle/>
          <a:p>
            <a:r>
              <a:rPr lang="en-US" sz="3200" b="1" dirty="0">
                <a:solidFill>
                  <a:srgbClr val="00B050"/>
                </a:solidFill>
                <a:latin typeface="Candara" panose="020E0502030303020204" pitchFamily="34" charset="0"/>
              </a:rPr>
              <a:t>Taxes Payable &amp; Paid</a:t>
            </a:r>
          </a:p>
        </p:txBody>
      </p:sp>
      <p:pic>
        <p:nvPicPr>
          <p:cNvPr id="3" name="Picture 2"/>
          <p:cNvPicPr>
            <a:picLocks noChangeAspect="1"/>
          </p:cNvPicPr>
          <p:nvPr/>
        </p:nvPicPr>
        <p:blipFill rotWithShape="1">
          <a:blip r:embed="rId2" cstate="print"/>
          <a:srcRect t="50452"/>
          <a:stretch/>
        </p:blipFill>
        <p:spPr>
          <a:xfrm>
            <a:off x="399351" y="1311215"/>
            <a:ext cx="8353245" cy="482756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xmlns="" val="24717710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7371" y="215610"/>
            <a:ext cx="6885031" cy="584775"/>
          </a:xfrm>
          <a:prstGeom prst="rect">
            <a:avLst/>
          </a:prstGeom>
          <a:noFill/>
        </p:spPr>
        <p:txBody>
          <a:bodyPr wrap="square" rtlCol="0">
            <a:spAutoFit/>
          </a:bodyPr>
          <a:lstStyle/>
          <a:p>
            <a:r>
              <a:rPr lang="en-US" sz="3200" b="1" dirty="0">
                <a:solidFill>
                  <a:srgbClr val="00B050"/>
                </a:solidFill>
                <a:latin typeface="Candara" panose="020E0502030303020204" pitchFamily="34" charset="0"/>
              </a:rPr>
              <a:t>Legal Provisions - GST Audit</a:t>
            </a:r>
          </a:p>
        </p:txBody>
      </p:sp>
      <p:sp>
        <p:nvSpPr>
          <p:cNvPr id="2" name="TextBox 1">
            <a:extLst>
              <a:ext uri="{FF2B5EF4-FFF2-40B4-BE49-F238E27FC236}">
                <a16:creationId xmlns:a16="http://schemas.microsoft.com/office/drawing/2014/main" xmlns="" id="{7528D9EA-E8C8-40DA-A9ED-85ACBBE5B56B}"/>
              </a:ext>
            </a:extLst>
          </p:cNvPr>
          <p:cNvSpPr txBox="1"/>
          <p:nvPr/>
        </p:nvSpPr>
        <p:spPr>
          <a:xfrm>
            <a:off x="147371" y="1124008"/>
            <a:ext cx="8811099" cy="5078313"/>
          </a:xfrm>
          <a:prstGeom prst="rect">
            <a:avLst/>
          </a:prstGeom>
          <a:noFill/>
        </p:spPr>
        <p:txBody>
          <a:bodyPr wrap="square" rtlCol="0">
            <a:spAutoFit/>
          </a:bodyPr>
          <a:lstStyle/>
          <a:p>
            <a:r>
              <a:rPr lang="en-US" dirty="0"/>
              <a:t>B) Rule 80 which prescribes the form and the limit for auditor of the accounts reads as follows- </a:t>
            </a:r>
          </a:p>
          <a:p>
            <a:endParaRPr lang="en-US" dirty="0"/>
          </a:p>
          <a:p>
            <a:pPr marL="285750" indent="-285750">
              <a:buFont typeface="Wingdings" panose="05000000000000000000" pitchFamily="2" charset="2"/>
              <a:buChar char="Ø"/>
            </a:pPr>
            <a:r>
              <a:rPr lang="en-US" dirty="0"/>
              <a:t>80.(1) Every registered person [other than those referred to in the proviso to sub-section (5) of section 35] 94, other than an Input Service Distributor, a person paying tax under section 51 or section 52, a casual taxable person and a non-resident taxable person, shall furnish an annual return as specified under sub-section (1) of section 44 electronically in FORM GSTR-9 through the common portal either directly or through a Facilitation Centre notified by the Commissioner: Provided that a person paying tax under section 10 shall furnish the annual return in FORM GSTR-9A. </a:t>
            </a:r>
          </a:p>
          <a:p>
            <a:pPr marL="285750" indent="-285750">
              <a:buFont typeface="Wingdings" panose="05000000000000000000" pitchFamily="2" charset="2"/>
              <a:buChar char="Ø"/>
            </a:pPr>
            <a:r>
              <a:rPr lang="en-US" dirty="0"/>
              <a:t>(2) Every electronic commerce operator required to collect tax at source under section 52 shall furnish annual statement referred to in sub-section (5) of the said section in FORM GSTR -9B. </a:t>
            </a:r>
          </a:p>
          <a:p>
            <a:pPr marL="285750" indent="-285750">
              <a:buFont typeface="Wingdings" panose="05000000000000000000" pitchFamily="2" charset="2"/>
              <a:buChar char="Ø"/>
            </a:pPr>
            <a:r>
              <a:rPr lang="en-US" dirty="0"/>
              <a:t>(3) Every registered person whose aggregate turnover during a financial year exceeds two crore rupees shall get his accounts audited as specified under sub-section (5) of section 35 and he shall furnish a copy of audited annual accounts and a reconciliation statement, duly certified, in FORM GSTR-9C, electronically through the common portal either directly or through a Facilitation Centre notified by the Commissioner.</a:t>
            </a:r>
          </a:p>
        </p:txBody>
      </p:sp>
    </p:spTree>
    <p:extLst>
      <p:ext uri="{BB962C8B-B14F-4D97-AF65-F5344CB8AC3E}">
        <p14:creationId xmlns:p14="http://schemas.microsoft.com/office/powerpoint/2010/main" xmlns="" val="423426365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7371" y="215610"/>
            <a:ext cx="6885031" cy="584775"/>
          </a:xfrm>
          <a:prstGeom prst="rect">
            <a:avLst/>
          </a:prstGeom>
          <a:noFill/>
        </p:spPr>
        <p:txBody>
          <a:bodyPr wrap="square" rtlCol="0">
            <a:spAutoFit/>
          </a:bodyPr>
          <a:lstStyle/>
          <a:p>
            <a:r>
              <a:rPr lang="en-US" sz="3200" b="1" dirty="0">
                <a:solidFill>
                  <a:srgbClr val="00B050"/>
                </a:solidFill>
                <a:latin typeface="Candara" panose="020E0502030303020204" pitchFamily="34" charset="0"/>
              </a:rPr>
              <a:t>Taxes Payable &amp; Paid</a:t>
            </a:r>
          </a:p>
        </p:txBody>
      </p:sp>
      <p:pic>
        <p:nvPicPr>
          <p:cNvPr id="2" name="Picture 1">
            <a:extLst>
              <a:ext uri="{FF2B5EF4-FFF2-40B4-BE49-F238E27FC236}">
                <a16:creationId xmlns:a16="http://schemas.microsoft.com/office/drawing/2014/main" xmlns="" id="{9072C9DA-A42D-430C-A235-59D99DCA875B}"/>
              </a:ext>
            </a:extLst>
          </p:cNvPr>
          <p:cNvPicPr>
            <a:picLocks noChangeAspect="1"/>
          </p:cNvPicPr>
          <p:nvPr/>
        </p:nvPicPr>
        <p:blipFill>
          <a:blip r:embed="rId2" cstate="print"/>
          <a:stretch>
            <a:fillRect/>
          </a:stretch>
        </p:blipFill>
        <p:spPr>
          <a:xfrm>
            <a:off x="318502" y="1356170"/>
            <a:ext cx="8312729" cy="374248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3" name="Picture 2">
            <a:extLst>
              <a:ext uri="{FF2B5EF4-FFF2-40B4-BE49-F238E27FC236}">
                <a16:creationId xmlns:a16="http://schemas.microsoft.com/office/drawing/2014/main" xmlns="" id="{D4C6E443-3FBA-4944-BFEF-45F645C828D0}"/>
              </a:ext>
            </a:extLst>
          </p:cNvPr>
          <p:cNvPicPr>
            <a:picLocks noChangeAspect="1"/>
          </p:cNvPicPr>
          <p:nvPr/>
        </p:nvPicPr>
        <p:blipFill>
          <a:blip r:embed="rId3" cstate="print"/>
          <a:stretch>
            <a:fillRect/>
          </a:stretch>
        </p:blipFill>
        <p:spPr>
          <a:xfrm>
            <a:off x="313266" y="5117430"/>
            <a:ext cx="8312729" cy="10072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xmlns="" val="66730502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5783" y="2757642"/>
            <a:ext cx="5902036" cy="615553"/>
          </a:xfrm>
          <a:prstGeom prst="rect">
            <a:avLst/>
          </a:prstGeom>
          <a:noFill/>
        </p:spPr>
        <p:txBody>
          <a:bodyPr wrap="square" rtlCol="0">
            <a:spAutoFit/>
          </a:bodyPr>
          <a:lstStyle/>
          <a:p>
            <a:pPr algn="ctr"/>
            <a:r>
              <a:rPr lang="en-US" sz="3400" b="1" dirty="0">
                <a:solidFill>
                  <a:srgbClr val="00B050"/>
                </a:solidFill>
              </a:rPr>
              <a:t>Net Input Tax Credit (ITC)</a:t>
            </a:r>
          </a:p>
        </p:txBody>
      </p:sp>
    </p:spTree>
    <p:extLst>
      <p:ext uri="{BB962C8B-B14F-4D97-AF65-F5344CB8AC3E}">
        <p14:creationId xmlns:p14="http://schemas.microsoft.com/office/powerpoint/2010/main" xmlns="" val="168452213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7371" y="215610"/>
            <a:ext cx="6885031" cy="584775"/>
          </a:xfrm>
          <a:prstGeom prst="rect">
            <a:avLst/>
          </a:prstGeom>
          <a:noFill/>
        </p:spPr>
        <p:txBody>
          <a:bodyPr wrap="square" rtlCol="0">
            <a:spAutoFit/>
          </a:bodyPr>
          <a:lstStyle/>
          <a:p>
            <a:r>
              <a:rPr lang="en-US" sz="3200" b="1" dirty="0">
                <a:solidFill>
                  <a:srgbClr val="00B050"/>
                </a:solidFill>
                <a:latin typeface="Candara" panose="020E0502030303020204" pitchFamily="34" charset="0"/>
              </a:rPr>
              <a:t>Net Input Tax Credit (ITC)</a:t>
            </a:r>
          </a:p>
        </p:txBody>
      </p:sp>
      <p:pic>
        <p:nvPicPr>
          <p:cNvPr id="8" name="Picture 7"/>
          <p:cNvPicPr>
            <a:picLocks noChangeAspect="1"/>
          </p:cNvPicPr>
          <p:nvPr/>
        </p:nvPicPr>
        <p:blipFill>
          <a:blip r:embed="rId2" cstate="print"/>
          <a:stretch>
            <a:fillRect/>
          </a:stretch>
        </p:blipFill>
        <p:spPr>
          <a:xfrm>
            <a:off x="347402" y="1155746"/>
            <a:ext cx="8191618" cy="513893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xmlns="" val="228889307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stretch>
            <a:fillRect/>
          </a:stretch>
        </p:blipFill>
        <p:spPr>
          <a:xfrm>
            <a:off x="254326" y="1226222"/>
            <a:ext cx="8160939" cy="461310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TextBox 4"/>
          <p:cNvSpPr txBox="1"/>
          <p:nvPr/>
        </p:nvSpPr>
        <p:spPr>
          <a:xfrm>
            <a:off x="147371" y="215610"/>
            <a:ext cx="6885031" cy="584775"/>
          </a:xfrm>
          <a:prstGeom prst="rect">
            <a:avLst/>
          </a:prstGeom>
          <a:noFill/>
        </p:spPr>
        <p:txBody>
          <a:bodyPr wrap="square" rtlCol="0">
            <a:spAutoFit/>
          </a:bodyPr>
          <a:lstStyle/>
          <a:p>
            <a:r>
              <a:rPr lang="en-US" sz="3200" b="1" dirty="0">
                <a:solidFill>
                  <a:srgbClr val="00B050"/>
                </a:solidFill>
                <a:latin typeface="Candara" panose="020E0502030303020204" pitchFamily="34" charset="0"/>
              </a:rPr>
              <a:t>Net Input Tax Credit (ITC)</a:t>
            </a:r>
          </a:p>
        </p:txBody>
      </p:sp>
    </p:spTree>
    <p:extLst>
      <p:ext uri="{BB962C8B-B14F-4D97-AF65-F5344CB8AC3E}">
        <p14:creationId xmlns:p14="http://schemas.microsoft.com/office/powerpoint/2010/main" xmlns="" val="333337616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stretch>
            <a:fillRect/>
          </a:stretch>
        </p:blipFill>
        <p:spPr>
          <a:xfrm>
            <a:off x="259086" y="1362974"/>
            <a:ext cx="8176279" cy="488408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TextBox 4"/>
          <p:cNvSpPr txBox="1"/>
          <p:nvPr/>
        </p:nvSpPr>
        <p:spPr>
          <a:xfrm>
            <a:off x="147371" y="215610"/>
            <a:ext cx="6885031" cy="584775"/>
          </a:xfrm>
          <a:prstGeom prst="rect">
            <a:avLst/>
          </a:prstGeom>
          <a:noFill/>
        </p:spPr>
        <p:txBody>
          <a:bodyPr wrap="square" rtlCol="0">
            <a:spAutoFit/>
          </a:bodyPr>
          <a:lstStyle/>
          <a:p>
            <a:r>
              <a:rPr lang="en-US" sz="3200" b="1" dirty="0">
                <a:solidFill>
                  <a:srgbClr val="00B050"/>
                </a:solidFill>
                <a:latin typeface="Candara" panose="020E0502030303020204" pitchFamily="34" charset="0"/>
              </a:rPr>
              <a:t>Net Input Tax Credit (ITC)</a:t>
            </a:r>
          </a:p>
        </p:txBody>
      </p:sp>
    </p:spTree>
    <p:extLst>
      <p:ext uri="{BB962C8B-B14F-4D97-AF65-F5344CB8AC3E}">
        <p14:creationId xmlns:p14="http://schemas.microsoft.com/office/powerpoint/2010/main" xmlns="" val="22042991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cstate="print"/>
          <a:srcRect t="1730"/>
          <a:stretch/>
        </p:blipFill>
        <p:spPr>
          <a:xfrm>
            <a:off x="463313" y="1487978"/>
            <a:ext cx="8191620" cy="426618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TextBox 2"/>
          <p:cNvSpPr txBox="1"/>
          <p:nvPr/>
        </p:nvSpPr>
        <p:spPr>
          <a:xfrm>
            <a:off x="147371" y="215610"/>
            <a:ext cx="6885031" cy="584775"/>
          </a:xfrm>
          <a:prstGeom prst="rect">
            <a:avLst/>
          </a:prstGeom>
          <a:noFill/>
        </p:spPr>
        <p:txBody>
          <a:bodyPr wrap="square" rtlCol="0">
            <a:spAutoFit/>
          </a:bodyPr>
          <a:lstStyle/>
          <a:p>
            <a:r>
              <a:rPr lang="en-US" sz="3200" b="1" dirty="0">
                <a:solidFill>
                  <a:srgbClr val="00B050"/>
                </a:solidFill>
                <a:latin typeface="Candara" panose="020E0502030303020204" pitchFamily="34" charset="0"/>
              </a:rPr>
              <a:t>Net Input Tax Credit (ITC)</a:t>
            </a:r>
          </a:p>
        </p:txBody>
      </p:sp>
    </p:spTree>
    <p:extLst>
      <p:ext uri="{BB962C8B-B14F-4D97-AF65-F5344CB8AC3E}">
        <p14:creationId xmlns:p14="http://schemas.microsoft.com/office/powerpoint/2010/main" xmlns="" val="75075458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5783" y="2757642"/>
            <a:ext cx="5902036" cy="615553"/>
          </a:xfrm>
          <a:prstGeom prst="rect">
            <a:avLst/>
          </a:prstGeom>
          <a:noFill/>
        </p:spPr>
        <p:txBody>
          <a:bodyPr wrap="square" rtlCol="0">
            <a:spAutoFit/>
          </a:bodyPr>
          <a:lstStyle/>
          <a:p>
            <a:pPr algn="ctr"/>
            <a:r>
              <a:rPr lang="en-US" sz="3400" b="1" dirty="0">
                <a:solidFill>
                  <a:srgbClr val="00B050"/>
                </a:solidFill>
              </a:rPr>
              <a:t>Auditor’s Recommendation</a:t>
            </a:r>
          </a:p>
        </p:txBody>
      </p:sp>
    </p:spTree>
    <p:extLst>
      <p:ext uri="{BB962C8B-B14F-4D97-AF65-F5344CB8AC3E}">
        <p14:creationId xmlns:p14="http://schemas.microsoft.com/office/powerpoint/2010/main" xmlns="" val="247355908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7371" y="215610"/>
            <a:ext cx="6885031" cy="584775"/>
          </a:xfrm>
          <a:prstGeom prst="rect">
            <a:avLst/>
          </a:prstGeom>
          <a:noFill/>
        </p:spPr>
        <p:txBody>
          <a:bodyPr wrap="square" rtlCol="0">
            <a:spAutoFit/>
          </a:bodyPr>
          <a:lstStyle/>
          <a:p>
            <a:r>
              <a:rPr lang="en-US" sz="3200" b="1" dirty="0">
                <a:solidFill>
                  <a:srgbClr val="00B050"/>
                </a:solidFill>
                <a:latin typeface="Candara" panose="020E0502030303020204" pitchFamily="34" charset="0"/>
              </a:rPr>
              <a:t>Auditor’s Recommendation</a:t>
            </a:r>
          </a:p>
        </p:txBody>
      </p:sp>
      <p:pic>
        <p:nvPicPr>
          <p:cNvPr id="2" name="Picture 1"/>
          <p:cNvPicPr>
            <a:picLocks noChangeAspect="1"/>
          </p:cNvPicPr>
          <p:nvPr/>
        </p:nvPicPr>
        <p:blipFill rotWithShape="1">
          <a:blip r:embed="rId2" cstate="print"/>
          <a:srcRect t="55950"/>
          <a:stretch/>
        </p:blipFill>
        <p:spPr>
          <a:xfrm>
            <a:off x="283335" y="2501660"/>
            <a:ext cx="8548443" cy="372661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Picture 3"/>
          <p:cNvPicPr>
            <a:picLocks noChangeAspect="1"/>
          </p:cNvPicPr>
          <p:nvPr/>
        </p:nvPicPr>
        <p:blipFill rotWithShape="1">
          <a:blip r:embed="rId2" cstate="print"/>
          <a:srcRect b="78049"/>
          <a:stretch/>
        </p:blipFill>
        <p:spPr>
          <a:xfrm>
            <a:off x="280525" y="1139830"/>
            <a:ext cx="8548443" cy="13618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xmlns="" val="397111865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7371" y="215610"/>
            <a:ext cx="6885031" cy="584775"/>
          </a:xfrm>
          <a:prstGeom prst="rect">
            <a:avLst/>
          </a:prstGeom>
          <a:noFill/>
        </p:spPr>
        <p:txBody>
          <a:bodyPr wrap="square" rtlCol="0">
            <a:spAutoFit/>
          </a:bodyPr>
          <a:lstStyle/>
          <a:p>
            <a:r>
              <a:rPr lang="en-US" sz="3200" b="1" dirty="0">
                <a:solidFill>
                  <a:srgbClr val="00B050"/>
                </a:solidFill>
                <a:latin typeface="Candara" panose="020E0502030303020204" pitchFamily="34" charset="0"/>
              </a:rPr>
              <a:t>Auditor’s Recommendation</a:t>
            </a:r>
          </a:p>
        </p:txBody>
      </p:sp>
      <p:pic>
        <p:nvPicPr>
          <p:cNvPr id="3" name="Picture 2"/>
          <p:cNvPicPr>
            <a:picLocks noChangeAspect="1"/>
          </p:cNvPicPr>
          <p:nvPr/>
        </p:nvPicPr>
        <p:blipFill>
          <a:blip r:embed="rId2" cstate="print"/>
          <a:stretch>
            <a:fillRect/>
          </a:stretch>
        </p:blipFill>
        <p:spPr>
          <a:xfrm>
            <a:off x="287901" y="1207699"/>
            <a:ext cx="8564451" cy="494761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xmlns="" val="282587347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5783" y="2757642"/>
            <a:ext cx="5902036" cy="615553"/>
          </a:xfrm>
          <a:prstGeom prst="rect">
            <a:avLst/>
          </a:prstGeom>
          <a:noFill/>
        </p:spPr>
        <p:txBody>
          <a:bodyPr wrap="square" rtlCol="0">
            <a:spAutoFit/>
          </a:bodyPr>
          <a:lstStyle/>
          <a:p>
            <a:pPr algn="ctr"/>
            <a:r>
              <a:rPr lang="en-US" sz="3400" b="1" dirty="0">
                <a:solidFill>
                  <a:srgbClr val="00B050"/>
                </a:solidFill>
              </a:rPr>
              <a:t>Certification</a:t>
            </a:r>
          </a:p>
        </p:txBody>
      </p:sp>
    </p:spTree>
    <p:extLst>
      <p:ext uri="{BB962C8B-B14F-4D97-AF65-F5344CB8AC3E}">
        <p14:creationId xmlns:p14="http://schemas.microsoft.com/office/powerpoint/2010/main" xmlns="" val="30227223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8483" y="2876947"/>
            <a:ext cx="5902036" cy="615553"/>
          </a:xfrm>
          <a:prstGeom prst="rect">
            <a:avLst/>
          </a:prstGeom>
          <a:noFill/>
        </p:spPr>
        <p:txBody>
          <a:bodyPr wrap="square" rtlCol="0">
            <a:spAutoFit/>
          </a:bodyPr>
          <a:lstStyle/>
          <a:p>
            <a:pPr algn="ctr"/>
            <a:r>
              <a:rPr lang="en-US" sz="3400" b="1" dirty="0">
                <a:solidFill>
                  <a:srgbClr val="00B050"/>
                </a:solidFill>
              </a:rPr>
              <a:t>GST Audit Applicability</a:t>
            </a:r>
          </a:p>
        </p:txBody>
      </p:sp>
    </p:spTree>
    <p:extLst>
      <p:ext uri="{BB962C8B-B14F-4D97-AF65-F5344CB8AC3E}">
        <p14:creationId xmlns:p14="http://schemas.microsoft.com/office/powerpoint/2010/main" xmlns="" val="283913802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7371" y="215610"/>
            <a:ext cx="6885031" cy="584775"/>
          </a:xfrm>
          <a:prstGeom prst="rect">
            <a:avLst/>
          </a:prstGeom>
          <a:noFill/>
        </p:spPr>
        <p:txBody>
          <a:bodyPr wrap="square" rtlCol="0">
            <a:spAutoFit/>
          </a:bodyPr>
          <a:lstStyle/>
          <a:p>
            <a:r>
              <a:rPr lang="en-US" sz="3200" b="1" dirty="0">
                <a:solidFill>
                  <a:srgbClr val="00B050"/>
                </a:solidFill>
                <a:latin typeface="Candara" panose="020E0502030303020204" pitchFamily="34" charset="0"/>
              </a:rPr>
              <a:t>Certification</a:t>
            </a:r>
          </a:p>
        </p:txBody>
      </p:sp>
      <p:graphicFrame>
        <p:nvGraphicFramePr>
          <p:cNvPr id="2" name="Table 1"/>
          <p:cNvGraphicFramePr>
            <a:graphicFrameLocks noGrp="1"/>
          </p:cNvGraphicFramePr>
          <p:nvPr>
            <p:extLst>
              <p:ext uri="{D42A27DB-BD31-4B8C-83A1-F6EECF244321}">
                <p14:modId xmlns:p14="http://schemas.microsoft.com/office/powerpoint/2010/main" xmlns="" val="104802452"/>
              </p:ext>
            </p:extLst>
          </p:nvPr>
        </p:nvGraphicFramePr>
        <p:xfrm>
          <a:off x="95853" y="1100782"/>
          <a:ext cx="8893600" cy="4899362"/>
        </p:xfrm>
        <a:graphic>
          <a:graphicData uri="http://schemas.openxmlformats.org/drawingml/2006/table">
            <a:tbl>
              <a:tblPr firstRow="1" bandRow="1">
                <a:tableStyleId>{5C22544A-7EE6-4342-B048-85BDC9FD1C3A}</a:tableStyleId>
              </a:tblPr>
              <a:tblGrid>
                <a:gridCol w="4446800">
                  <a:extLst>
                    <a:ext uri="{9D8B030D-6E8A-4147-A177-3AD203B41FA5}">
                      <a16:colId xmlns:a16="http://schemas.microsoft.com/office/drawing/2014/main" xmlns="" val="20000"/>
                    </a:ext>
                  </a:extLst>
                </a:gridCol>
                <a:gridCol w="4446800">
                  <a:extLst>
                    <a:ext uri="{9D8B030D-6E8A-4147-A177-3AD203B41FA5}">
                      <a16:colId xmlns:a16="http://schemas.microsoft.com/office/drawing/2014/main" xmlns="" val="20001"/>
                    </a:ext>
                  </a:extLst>
                </a:gridCol>
              </a:tblGrid>
              <a:tr h="1049987">
                <a:tc>
                  <a:txBody>
                    <a:bodyPr/>
                    <a:lstStyle/>
                    <a:p>
                      <a:r>
                        <a:rPr lang="en-US" sz="1500" dirty="0"/>
                        <a:t>I. Certification - where GSTR-9C is drawn up by the person who has conducted the Audit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dirty="0"/>
                        <a:t>II. Certification – where GSTR 9C is drawn up by a person other than the person who has conducted the audit of the accounts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610936">
                <a:tc>
                  <a:txBody>
                    <a:bodyPr/>
                    <a:lstStyle/>
                    <a:p>
                      <a:r>
                        <a:rPr lang="en-US" sz="1500" dirty="0"/>
                        <a:t>1. Examination of B/S, P&amp;L A/c. &amp; Cash Flow Statement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dirty="0"/>
                        <a:t>1. Report that Audit is carried out by whom and Annex the Audit Report with B/S, P&amp;L A/c. &amp; Cash Flow Statement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1"/>
                  </a:ext>
                </a:extLst>
              </a:tr>
              <a:tr h="831855">
                <a:tc>
                  <a:txBody>
                    <a:bodyPr/>
                    <a:lstStyle/>
                    <a:p>
                      <a:r>
                        <a:rPr lang="en-US" sz="1500" dirty="0"/>
                        <a:t>2. Based on Audit, it is to be reported as to whether BOAs, records &amp; documentations as required under GST Law are maintained or not maintained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500" dirty="0"/>
                        <a:t>2. Report as to whether BOAs, records &amp; documentations as required under GST Law are maintained or not maintained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2"/>
                  </a:ext>
                </a:extLst>
              </a:tr>
              <a:tr h="610936">
                <a:tc>
                  <a:txBody>
                    <a:bodyPr/>
                    <a:lstStyle/>
                    <a:p>
                      <a:r>
                        <a:rPr lang="en-US" sz="1500" dirty="0"/>
                        <a:t>3(a). Report on observations/comments/discrepancies/</a:t>
                      </a:r>
                    </a:p>
                    <a:p>
                      <a:r>
                        <a:rPr lang="en-US" sz="1500" dirty="0"/>
                        <a:t>inconsistencies; if any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5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3"/>
                  </a:ext>
                </a:extLst>
              </a:tr>
              <a:tr h="1314868">
                <a:tc>
                  <a:txBody>
                    <a:bodyPr/>
                    <a:lstStyle/>
                    <a:p>
                      <a:r>
                        <a:rPr lang="en-US" sz="1500" dirty="0"/>
                        <a:t>3(b). Report on;</a:t>
                      </a:r>
                    </a:p>
                    <a:p>
                      <a:r>
                        <a:rPr lang="en-US" sz="1500" dirty="0"/>
                        <a:t>(A)All the information &amp; explanations are obtained</a:t>
                      </a:r>
                    </a:p>
                    <a:p>
                      <a:r>
                        <a:rPr lang="en-US" sz="1500" dirty="0"/>
                        <a:t>(B) Proper BOAs have/have not been kept</a:t>
                      </a:r>
                    </a:p>
                    <a:p>
                      <a:r>
                        <a:rPr lang="en-US" sz="1500" dirty="0"/>
                        <a:t>(C)Certify that B/S, P&amp;L A/c.&amp; CFS are in agreement/not</a:t>
                      </a:r>
                    </a:p>
                    <a:p>
                      <a:r>
                        <a:rPr lang="en-US" sz="1500" dirty="0"/>
                        <a:t>in agreement with BOAs maintained at PPOB /APOB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15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xmlns="" val="291143206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5783" y="2757642"/>
            <a:ext cx="5902036" cy="615553"/>
          </a:xfrm>
          <a:prstGeom prst="rect">
            <a:avLst/>
          </a:prstGeom>
          <a:noFill/>
        </p:spPr>
        <p:txBody>
          <a:bodyPr wrap="square" rtlCol="0">
            <a:spAutoFit/>
          </a:bodyPr>
          <a:lstStyle/>
          <a:p>
            <a:pPr algn="ctr"/>
            <a:r>
              <a:rPr lang="en-US" sz="3400" b="1" dirty="0">
                <a:solidFill>
                  <a:srgbClr val="00B050"/>
                </a:solidFill>
              </a:rPr>
              <a:t>Qualifications</a:t>
            </a:r>
          </a:p>
        </p:txBody>
      </p:sp>
    </p:spTree>
    <p:extLst>
      <p:ext uri="{BB962C8B-B14F-4D97-AF65-F5344CB8AC3E}">
        <p14:creationId xmlns:p14="http://schemas.microsoft.com/office/powerpoint/2010/main" xmlns="" val="205563503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7371" y="215610"/>
            <a:ext cx="6885031" cy="584775"/>
          </a:xfrm>
          <a:prstGeom prst="rect">
            <a:avLst/>
          </a:prstGeom>
          <a:noFill/>
        </p:spPr>
        <p:txBody>
          <a:bodyPr wrap="square" rtlCol="0">
            <a:spAutoFit/>
          </a:bodyPr>
          <a:lstStyle/>
          <a:p>
            <a:r>
              <a:rPr lang="en-US" sz="3200" b="1" dirty="0">
                <a:solidFill>
                  <a:srgbClr val="00B050"/>
                </a:solidFill>
                <a:latin typeface="Candara" panose="020E0502030303020204" pitchFamily="34" charset="0"/>
              </a:rPr>
              <a:t>Qualifications</a:t>
            </a:r>
          </a:p>
        </p:txBody>
      </p:sp>
      <p:sp>
        <p:nvSpPr>
          <p:cNvPr id="3" name="TextBox 2">
            <a:extLst>
              <a:ext uri="{FF2B5EF4-FFF2-40B4-BE49-F238E27FC236}">
                <a16:creationId xmlns:a16="http://schemas.microsoft.com/office/drawing/2014/main" xmlns="" id="{68F8A3D0-A690-40A5-9AA8-CDEE17E7C20F}"/>
              </a:ext>
            </a:extLst>
          </p:cNvPr>
          <p:cNvSpPr txBox="1"/>
          <p:nvPr/>
        </p:nvSpPr>
        <p:spPr>
          <a:xfrm>
            <a:off x="301308" y="1145845"/>
            <a:ext cx="8496290" cy="4708981"/>
          </a:xfrm>
          <a:prstGeom prst="rect">
            <a:avLst/>
          </a:prstGeom>
          <a:noFill/>
        </p:spPr>
        <p:txBody>
          <a:bodyPr wrap="square" rtlCol="0">
            <a:spAutoFit/>
          </a:bodyPr>
          <a:lstStyle/>
          <a:p>
            <a:pPr marL="342900" indent="-342900">
              <a:buAutoNum type="arabicPeriod"/>
            </a:pPr>
            <a:r>
              <a:rPr lang="en-US" sz="1500" dirty="0"/>
              <a:t>The word ‘qualification’ has not been defined under the CGST Act.</a:t>
            </a:r>
          </a:p>
          <a:p>
            <a:r>
              <a:rPr lang="en-US" sz="1500" dirty="0"/>
              <a:t>As per SA 705 issued by the ICAI the Auditor shall express a qualified opinion when:</a:t>
            </a:r>
          </a:p>
          <a:p>
            <a:endParaRPr lang="en-US" sz="1500" dirty="0"/>
          </a:p>
          <a:p>
            <a:r>
              <a:rPr lang="en-US" sz="1500" dirty="0"/>
              <a:t>(a) The Auditor, having obtained sufficient appropriate audit evidence, concludes that misstatements, individually or in the aggregate, are material, but not pervasive, to the financial statements; or</a:t>
            </a:r>
          </a:p>
          <a:p>
            <a:endParaRPr lang="en-US" sz="1500" dirty="0"/>
          </a:p>
          <a:p>
            <a:r>
              <a:rPr lang="en-US" sz="1500" dirty="0"/>
              <a:t>(b) The Auditor is unable to obtain sufficient appropriate audit evidence on which to base the opinion, but the Auditor concludes that the possible effects on the financial statements of undetected misstatements, if any, could be material but not pervasive.</a:t>
            </a:r>
          </a:p>
          <a:p>
            <a:endParaRPr lang="en-US" sz="1500" dirty="0"/>
          </a:p>
          <a:p>
            <a:r>
              <a:rPr lang="en-US" sz="1500" dirty="0"/>
              <a:t>Therefore, while certifying Form GSTR 9C the Chartered Accountant should take utmost care in reporting a matter as an ‘observation’ or as a ‘qualification’.</a:t>
            </a:r>
          </a:p>
          <a:p>
            <a:endParaRPr lang="en-US" sz="1500" dirty="0"/>
          </a:p>
          <a:p>
            <a:r>
              <a:rPr lang="en-US" sz="1500" dirty="0"/>
              <a:t>How to report:-</a:t>
            </a:r>
          </a:p>
          <a:p>
            <a:r>
              <a:rPr lang="en-US" sz="1500" dirty="0"/>
              <a:t>In *my/our opinion and to the best of *my/our information and according to explanations given to *me/us, the particulars given in the said Form No. GSTR 9C are true and correct subject to following observations/qualifications, if any:</a:t>
            </a:r>
          </a:p>
          <a:p>
            <a:r>
              <a:rPr lang="en-US" sz="1500" dirty="0"/>
              <a:t>(a) ……………………………………………………………………………………</a:t>
            </a:r>
          </a:p>
          <a:p>
            <a:r>
              <a:rPr lang="en-US" sz="1500" dirty="0"/>
              <a:t>(b) ……………………………………………………………………………………</a:t>
            </a:r>
          </a:p>
          <a:p>
            <a:r>
              <a:rPr lang="en-US" sz="1500" dirty="0"/>
              <a:t>(c) ……………………………………………………………………………………</a:t>
            </a:r>
          </a:p>
        </p:txBody>
      </p:sp>
    </p:spTree>
    <p:extLst>
      <p:ext uri="{BB962C8B-B14F-4D97-AF65-F5344CB8AC3E}">
        <p14:creationId xmlns:p14="http://schemas.microsoft.com/office/powerpoint/2010/main" xmlns="" val="212135632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 y="0"/>
            <a:ext cx="9143998" cy="6060996"/>
            <a:chOff x="1" y="0"/>
            <a:chExt cx="9143998" cy="6060996"/>
          </a:xfrm>
        </p:grpSpPr>
        <p:pic>
          <p:nvPicPr>
            <p:cNvPr id="5" name="Picture 4">
              <a:extLst>
                <a:ext uri="{FF2B5EF4-FFF2-40B4-BE49-F238E27FC236}">
                  <a16:creationId xmlns:a16="http://schemas.microsoft.com/office/drawing/2014/main" xmlns="" id="{53F7E959-9CD8-445C-B215-5692DCC63A8C}"/>
                </a:ext>
              </a:extLst>
            </p:cNvPr>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 y="0"/>
              <a:ext cx="9143998" cy="2977524"/>
            </a:xfrm>
            <a:prstGeom prst="rect">
              <a:avLst/>
            </a:prstGeom>
          </p:spPr>
        </p:pic>
        <p:grpSp>
          <p:nvGrpSpPr>
            <p:cNvPr id="6" name="Group 20">
              <a:extLst>
                <a:ext uri="{FF2B5EF4-FFF2-40B4-BE49-F238E27FC236}">
                  <a16:creationId xmlns:a16="http://schemas.microsoft.com/office/drawing/2014/main" xmlns="" id="{71861A44-6AF1-4FF7-8A40-C54B86F2D86B}"/>
                </a:ext>
              </a:extLst>
            </p:cNvPr>
            <p:cNvGrpSpPr>
              <a:grpSpLocks/>
            </p:cNvGrpSpPr>
            <p:nvPr/>
          </p:nvGrpSpPr>
          <p:grpSpPr bwMode="auto">
            <a:xfrm>
              <a:off x="251005" y="3668431"/>
              <a:ext cx="3007536" cy="1331693"/>
              <a:chOff x="838200" y="3048000"/>
              <a:chExt cx="2821328" cy="560805"/>
            </a:xfrm>
          </p:grpSpPr>
          <p:sp>
            <p:nvSpPr>
              <p:cNvPr id="13" name="Text Box 18">
                <a:extLst>
                  <a:ext uri="{FF2B5EF4-FFF2-40B4-BE49-F238E27FC236}">
                    <a16:creationId xmlns:a16="http://schemas.microsoft.com/office/drawing/2014/main" xmlns="" id="{02F3AB68-49EB-46DE-81E2-229D7592E045}"/>
                  </a:ext>
                </a:extLst>
              </p:cNvPr>
              <p:cNvSpPr txBox="1">
                <a:spLocks noChangeArrowheads="1"/>
              </p:cNvSpPr>
              <p:nvPr/>
            </p:nvSpPr>
            <p:spPr bwMode="auto">
              <a:xfrm>
                <a:off x="840128" y="3348232"/>
                <a:ext cx="2819400" cy="2605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38100">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lnSpc>
                    <a:spcPct val="150000"/>
                  </a:lnSpc>
                  <a:defRPr/>
                </a:pPr>
                <a:r>
                  <a:rPr lang="fr-FR" sz="1200" kern="0" dirty="0">
                    <a:latin typeface="+mj-lt"/>
                  </a:rPr>
                  <a:t>Email: sajjan.kanodia@krestonsgco.com</a:t>
                </a:r>
              </a:p>
              <a:p>
                <a:pPr eaLnBrk="1" hangingPunct="1">
                  <a:lnSpc>
                    <a:spcPct val="150000"/>
                  </a:lnSpc>
                  <a:defRPr/>
                </a:pPr>
                <a:r>
                  <a:rPr lang="fr-FR" sz="1200" kern="0" dirty="0">
                    <a:latin typeface="+mj-lt"/>
                  </a:rPr>
                  <a:t>Mobile: +91 9322210183</a:t>
                </a:r>
              </a:p>
            </p:txBody>
          </p:sp>
          <p:sp>
            <p:nvSpPr>
              <p:cNvPr id="14" name="Rectangle 13">
                <a:extLst>
                  <a:ext uri="{FF2B5EF4-FFF2-40B4-BE49-F238E27FC236}">
                    <a16:creationId xmlns:a16="http://schemas.microsoft.com/office/drawing/2014/main" xmlns="" id="{75FD300C-976F-4692-9E3C-EE705385D77A}"/>
                  </a:ext>
                </a:extLst>
              </p:cNvPr>
              <p:cNvSpPr>
                <a:spLocks noChangeArrowheads="1"/>
              </p:cNvSpPr>
              <p:nvPr/>
            </p:nvSpPr>
            <p:spPr bwMode="auto">
              <a:xfrm>
                <a:off x="897879" y="3048000"/>
                <a:ext cx="2133600" cy="381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lnSpc>
                    <a:spcPct val="150000"/>
                  </a:lnSpc>
                  <a:defRPr/>
                </a:pPr>
                <a:r>
                  <a:rPr lang="en-US" b="1" kern="0" dirty="0">
                    <a:solidFill>
                      <a:schemeClr val="accent1"/>
                    </a:solidFill>
                    <a:latin typeface="+mj-lt"/>
                  </a:rPr>
                  <a:t>CA SAJJAN KANODIA</a:t>
                </a:r>
              </a:p>
            </p:txBody>
          </p:sp>
          <p:sp>
            <p:nvSpPr>
              <p:cNvPr id="15" name="Line 20">
                <a:extLst>
                  <a:ext uri="{FF2B5EF4-FFF2-40B4-BE49-F238E27FC236}">
                    <a16:creationId xmlns:a16="http://schemas.microsoft.com/office/drawing/2014/main" xmlns="" id="{6CF250F9-DE8D-4439-BD6A-A831C57CDFF5}"/>
                  </a:ext>
                </a:extLst>
              </p:cNvPr>
              <p:cNvSpPr>
                <a:spLocks noChangeShapeType="1"/>
              </p:cNvSpPr>
              <p:nvPr/>
            </p:nvSpPr>
            <p:spPr bwMode="auto">
              <a:xfrm>
                <a:off x="838200" y="3338513"/>
                <a:ext cx="2219325" cy="0"/>
              </a:xfrm>
              <a:prstGeom prst="line">
                <a:avLst/>
              </a:prstGeom>
              <a:noFill/>
              <a:ln w="3175">
                <a:solidFill>
                  <a:schemeClr val="bg2">
                    <a:lumMod val="75000"/>
                  </a:schemeClr>
                </a:solidFill>
                <a:round/>
                <a:headEnd/>
                <a:tailEnd/>
              </a:ln>
            </p:spPr>
            <p:txBody>
              <a:bodyPr/>
              <a:lstStyle/>
              <a:p>
                <a:pPr>
                  <a:defRPr/>
                </a:pPr>
                <a:endParaRPr lang="en-IN" kern="0" dirty="0">
                  <a:solidFill>
                    <a:sysClr val="windowText" lastClr="000000"/>
                  </a:solidFill>
                  <a:latin typeface="+mj-lt"/>
                </a:endParaRPr>
              </a:p>
            </p:txBody>
          </p:sp>
          <p:sp>
            <p:nvSpPr>
              <p:cNvPr id="16" name="Rectangle 15">
                <a:extLst>
                  <a:ext uri="{FF2B5EF4-FFF2-40B4-BE49-F238E27FC236}">
                    <a16:creationId xmlns:a16="http://schemas.microsoft.com/office/drawing/2014/main" xmlns="" id="{7343EAA9-A76B-429B-A417-08B279F2A9A4}"/>
                  </a:ext>
                </a:extLst>
              </p:cNvPr>
              <p:cNvSpPr>
                <a:spLocks noChangeArrowheads="1"/>
              </p:cNvSpPr>
              <p:nvPr/>
            </p:nvSpPr>
            <p:spPr bwMode="auto">
              <a:xfrm>
                <a:off x="838200" y="3152248"/>
                <a:ext cx="61913" cy="186265"/>
              </a:xfrm>
              <a:prstGeom prst="rect">
                <a:avLst/>
              </a:prstGeom>
              <a:solidFill>
                <a:schemeClr val="bg2">
                  <a:lumMod val="75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lnSpc>
                    <a:spcPct val="150000"/>
                  </a:lnSpc>
                  <a:defRPr/>
                </a:pPr>
                <a:endParaRPr lang="en-US" kern="0" dirty="0">
                  <a:solidFill>
                    <a:sysClr val="windowText" lastClr="000000"/>
                  </a:solidFill>
                  <a:latin typeface="+mj-lt"/>
                </a:endParaRPr>
              </a:p>
            </p:txBody>
          </p:sp>
        </p:grpSp>
        <p:grpSp>
          <p:nvGrpSpPr>
            <p:cNvPr id="7" name="Group 2">
              <a:extLst>
                <a:ext uri="{FF2B5EF4-FFF2-40B4-BE49-F238E27FC236}">
                  <a16:creationId xmlns:a16="http://schemas.microsoft.com/office/drawing/2014/main" xmlns="" id="{C245FF80-70E1-4768-BC3A-11EFF7177EF9}"/>
                </a:ext>
              </a:extLst>
            </p:cNvPr>
            <p:cNvGrpSpPr>
              <a:grpSpLocks/>
            </p:cNvGrpSpPr>
            <p:nvPr/>
          </p:nvGrpSpPr>
          <p:grpSpPr bwMode="auto">
            <a:xfrm>
              <a:off x="288731" y="2756684"/>
              <a:ext cx="8139435" cy="1000977"/>
              <a:chOff x="821751" y="2946400"/>
              <a:chExt cx="3216849" cy="1008258"/>
            </a:xfrm>
          </p:grpSpPr>
          <p:sp>
            <p:nvSpPr>
              <p:cNvPr id="9" name="Text Box 18">
                <a:extLst>
                  <a:ext uri="{FF2B5EF4-FFF2-40B4-BE49-F238E27FC236}">
                    <a16:creationId xmlns:a16="http://schemas.microsoft.com/office/drawing/2014/main" xmlns="" id="{E1B01338-CDB1-4592-B54D-0B8DE9C660F8}"/>
                  </a:ext>
                </a:extLst>
              </p:cNvPr>
              <p:cNvSpPr txBox="1">
                <a:spLocks noChangeArrowheads="1"/>
              </p:cNvSpPr>
              <p:nvPr/>
            </p:nvSpPr>
            <p:spPr bwMode="auto">
              <a:xfrm>
                <a:off x="828675" y="3336925"/>
                <a:ext cx="3209925" cy="617733"/>
              </a:xfrm>
              <a:prstGeom prst="rect">
                <a:avLst/>
              </a:prstGeom>
              <a:noFill/>
              <a:ln w="38100">
                <a:noFill/>
                <a:miter lim="800000"/>
                <a:headEnd/>
                <a:tailEnd/>
              </a:ln>
            </p:spPr>
            <p:txBody>
              <a:bodyPr>
                <a:spAutoFit/>
              </a:bodyPr>
              <a:lstStyle/>
              <a:p>
                <a:pPr>
                  <a:lnSpc>
                    <a:spcPct val="150000"/>
                  </a:lnSpc>
                  <a:defRPr/>
                </a:pPr>
                <a:r>
                  <a:rPr lang="en-IN" sz="1200" kern="0" dirty="0">
                    <a:solidFill>
                      <a:sysClr val="windowText" lastClr="000000"/>
                    </a:solidFill>
                    <a:latin typeface="+mj-lt"/>
                    <a:cs typeface="Arial" pitchFamily="34" charset="0"/>
                  </a:rPr>
                  <a:t>4-A, 2st Floor, HDIL Kaledonia Building, Sahar Road, Andheri (East), Mumbai – 400069. </a:t>
                </a:r>
              </a:p>
              <a:p>
                <a:pPr>
                  <a:lnSpc>
                    <a:spcPct val="150000"/>
                  </a:lnSpc>
                  <a:defRPr/>
                </a:pPr>
                <a:r>
                  <a:rPr lang="en-IN" sz="1200" kern="0" dirty="0">
                    <a:solidFill>
                      <a:sysClr val="windowText" lastClr="000000"/>
                    </a:solidFill>
                    <a:latin typeface="+mj-lt"/>
                    <a:cs typeface="Arial" pitchFamily="34" charset="0"/>
                  </a:rPr>
                  <a:t>Board No: +91 - 22 – 6625 6363 | Fax: +91 - 22 – 6625 6364</a:t>
                </a:r>
              </a:p>
            </p:txBody>
          </p:sp>
          <p:sp>
            <p:nvSpPr>
              <p:cNvPr id="10" name="Rectangle 19">
                <a:extLst>
                  <a:ext uri="{FF2B5EF4-FFF2-40B4-BE49-F238E27FC236}">
                    <a16:creationId xmlns:a16="http://schemas.microsoft.com/office/drawing/2014/main" xmlns="" id="{A0FA23FD-D287-4D7E-99C5-CAA78E645542}"/>
                  </a:ext>
                </a:extLst>
              </p:cNvPr>
              <p:cNvSpPr>
                <a:spLocks noChangeArrowheads="1"/>
              </p:cNvSpPr>
              <p:nvPr/>
            </p:nvSpPr>
            <p:spPr bwMode="auto">
              <a:xfrm>
                <a:off x="828675" y="2946400"/>
                <a:ext cx="2133600" cy="381000"/>
              </a:xfrm>
              <a:prstGeom prst="rect">
                <a:avLst/>
              </a:prstGeom>
              <a:noFill/>
              <a:ln w="9525">
                <a:noFill/>
                <a:miter lim="800000"/>
                <a:headEnd/>
                <a:tailEnd/>
              </a:ln>
            </p:spPr>
            <p:txBody>
              <a:bodyPr wrap="none" anchor="ctr"/>
              <a:lstStyle/>
              <a:p>
                <a:pPr>
                  <a:lnSpc>
                    <a:spcPct val="150000"/>
                  </a:lnSpc>
                  <a:defRPr/>
                </a:pPr>
                <a:r>
                  <a:rPr lang="en-US" b="1" kern="0" dirty="0">
                    <a:solidFill>
                      <a:schemeClr val="accent1"/>
                    </a:solidFill>
                    <a:latin typeface="+mj-lt"/>
                  </a:rPr>
                  <a:t>Corporate Office</a:t>
                </a:r>
              </a:p>
            </p:txBody>
          </p:sp>
          <p:sp>
            <p:nvSpPr>
              <p:cNvPr id="11" name="Line 20">
                <a:extLst>
                  <a:ext uri="{FF2B5EF4-FFF2-40B4-BE49-F238E27FC236}">
                    <a16:creationId xmlns:a16="http://schemas.microsoft.com/office/drawing/2014/main" xmlns="" id="{505EAFB3-C56B-40C4-AD72-7B8848F9E317}"/>
                  </a:ext>
                </a:extLst>
              </p:cNvPr>
              <p:cNvSpPr>
                <a:spLocks noChangeShapeType="1"/>
              </p:cNvSpPr>
              <p:nvPr/>
            </p:nvSpPr>
            <p:spPr bwMode="auto">
              <a:xfrm>
                <a:off x="828675" y="3328320"/>
                <a:ext cx="2219325" cy="0"/>
              </a:xfrm>
              <a:prstGeom prst="line">
                <a:avLst/>
              </a:prstGeom>
              <a:noFill/>
              <a:ln w="3175">
                <a:solidFill>
                  <a:schemeClr val="bg2">
                    <a:lumMod val="75000"/>
                  </a:schemeClr>
                </a:solidFill>
                <a:round/>
                <a:headEnd/>
                <a:tailEnd/>
              </a:ln>
              <a:extLst>
                <a:ext uri="{909E8E84-426E-40DD-AFC4-6F175D3DCCD1}">
                  <a14:hiddenFill xmlns:a14="http://schemas.microsoft.com/office/drawing/2010/main" xmlns="">
                    <a:noFill/>
                  </a14:hiddenFill>
                </a:ext>
              </a:extLst>
            </p:spPr>
            <p:txBody>
              <a:bodyPr/>
              <a:lstStyle/>
              <a:p>
                <a:pPr>
                  <a:defRPr/>
                </a:pPr>
                <a:endParaRPr lang="en-IN" kern="0" dirty="0">
                  <a:solidFill>
                    <a:sysClr val="windowText" lastClr="000000"/>
                  </a:solidFill>
                  <a:latin typeface="+mj-lt"/>
                  <a:cs typeface="Arial" pitchFamily="34" charset="0"/>
                </a:endParaRPr>
              </a:p>
            </p:txBody>
          </p:sp>
          <p:sp>
            <p:nvSpPr>
              <p:cNvPr id="12" name="Rectangle 21">
                <a:extLst>
                  <a:ext uri="{FF2B5EF4-FFF2-40B4-BE49-F238E27FC236}">
                    <a16:creationId xmlns:a16="http://schemas.microsoft.com/office/drawing/2014/main" xmlns="" id="{AD19B1FF-B59F-4349-A272-0F373E0B613B}"/>
                  </a:ext>
                </a:extLst>
              </p:cNvPr>
              <p:cNvSpPr>
                <a:spLocks noChangeArrowheads="1"/>
              </p:cNvSpPr>
              <p:nvPr/>
            </p:nvSpPr>
            <p:spPr bwMode="auto">
              <a:xfrm>
                <a:off x="821751" y="2967383"/>
                <a:ext cx="17780" cy="360937"/>
              </a:xfrm>
              <a:prstGeom prst="rect">
                <a:avLst/>
              </a:prstGeom>
              <a:solidFill>
                <a:schemeClr val="bg2">
                  <a:lumMod val="75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a:lnSpc>
                    <a:spcPct val="150000"/>
                  </a:lnSpc>
                  <a:defRPr/>
                </a:pPr>
                <a:endParaRPr lang="en-US" kern="0" dirty="0">
                  <a:solidFill>
                    <a:sysClr val="windowText" lastClr="000000"/>
                  </a:solidFill>
                  <a:latin typeface="+mj-lt"/>
                  <a:cs typeface="Arial" pitchFamily="34" charset="0"/>
                </a:endParaRPr>
              </a:p>
            </p:txBody>
          </p:sp>
        </p:grpSp>
        <p:sp>
          <p:nvSpPr>
            <p:cNvPr id="8" name="TextBox 7">
              <a:extLst>
                <a:ext uri="{FF2B5EF4-FFF2-40B4-BE49-F238E27FC236}">
                  <a16:creationId xmlns:a16="http://schemas.microsoft.com/office/drawing/2014/main" xmlns="" id="{C9AECD7C-D033-425C-ACD5-CB195DB8852E}"/>
                </a:ext>
              </a:extLst>
            </p:cNvPr>
            <p:cNvSpPr txBox="1"/>
            <p:nvPr/>
          </p:nvSpPr>
          <p:spPr>
            <a:xfrm>
              <a:off x="261205" y="4953000"/>
              <a:ext cx="8679595" cy="1107996"/>
            </a:xfrm>
            <a:prstGeom prst="rect">
              <a:avLst/>
            </a:prstGeom>
            <a:noFill/>
          </p:spPr>
          <p:txBody>
            <a:bodyPr wrap="square" rtlCol="0">
              <a:spAutoFit/>
            </a:bodyPr>
            <a:lstStyle/>
            <a:p>
              <a:r>
                <a:rPr lang="en-IN" sz="1100" u="sng" dirty="0"/>
                <a:t>Disclaimer: </a:t>
              </a:r>
            </a:p>
            <a:p>
              <a:endParaRPr lang="en-IN" sz="1100" u="sng" dirty="0"/>
            </a:p>
            <a:p>
              <a:r>
                <a:rPr lang="en-IN" sz="1100" dirty="0"/>
                <a:t>GST Presentation is based on our understanding of the GST law and regulations prevailing as of the date of this Presentation and is prepared based on information available in public domain. The GST Law is under discussion / evolution and may be subject to changes. Accordingly, i</a:t>
              </a:r>
              <a:r>
                <a:rPr lang="en-IN" sz="1100" i="1" dirty="0"/>
                <a:t>t is important to </a:t>
              </a:r>
              <a:r>
                <a:rPr lang="en-IN" sz="1100" dirty="0"/>
                <a:t>consult a qualified professional consultant before taking any decision / advice or relying on the presentation. The conclusions reached and views expressed in this presentation are matters of opinion. However, there can be no assurance that the GST Authorities may have a position contrary to our views. </a:t>
              </a:r>
            </a:p>
          </p:txBody>
        </p:sp>
      </p:grpSp>
    </p:spTree>
    <p:extLst>
      <p:ext uri="{BB962C8B-B14F-4D97-AF65-F5344CB8AC3E}">
        <p14:creationId xmlns:p14="http://schemas.microsoft.com/office/powerpoint/2010/main" xmlns="" val="29721598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7371" y="215610"/>
            <a:ext cx="6885031" cy="584775"/>
          </a:xfrm>
          <a:prstGeom prst="rect">
            <a:avLst/>
          </a:prstGeom>
          <a:noFill/>
        </p:spPr>
        <p:txBody>
          <a:bodyPr wrap="square" rtlCol="0">
            <a:spAutoFit/>
          </a:bodyPr>
          <a:lstStyle/>
          <a:p>
            <a:r>
              <a:rPr lang="en-US" sz="3200" b="1" dirty="0">
                <a:solidFill>
                  <a:srgbClr val="00B050"/>
                </a:solidFill>
                <a:latin typeface="Candara" panose="020E0502030303020204" pitchFamily="34" charset="0"/>
              </a:rPr>
              <a:t>GST Audit Applicability</a:t>
            </a:r>
          </a:p>
        </p:txBody>
      </p:sp>
      <p:sp>
        <p:nvSpPr>
          <p:cNvPr id="7" name="TextBox 6">
            <a:extLst>
              <a:ext uri="{FF2B5EF4-FFF2-40B4-BE49-F238E27FC236}">
                <a16:creationId xmlns:a16="http://schemas.microsoft.com/office/drawing/2014/main" xmlns="" id="{C3F11D13-6B15-475A-B566-437A59CAE0F2}"/>
              </a:ext>
            </a:extLst>
          </p:cNvPr>
          <p:cNvSpPr txBox="1"/>
          <p:nvPr/>
        </p:nvSpPr>
        <p:spPr>
          <a:xfrm>
            <a:off x="189948" y="1196561"/>
            <a:ext cx="8600661" cy="4801314"/>
          </a:xfrm>
          <a:prstGeom prst="rect">
            <a:avLst/>
          </a:prstGeom>
          <a:noFill/>
        </p:spPr>
        <p:txBody>
          <a:bodyPr wrap="square" rtlCol="0">
            <a:spAutoFit/>
          </a:bodyPr>
          <a:lstStyle/>
          <a:p>
            <a:pPr marL="285750" indent="-285750">
              <a:buFont typeface="Wingdings" panose="05000000000000000000" pitchFamily="2" charset="2"/>
              <a:buChar char="Ø"/>
            </a:pPr>
            <a:r>
              <a:rPr lang="en-US" dirty="0"/>
              <a:t>Whether turnover declared in Profit and Loss Account can be considered as basis for determining GST Audit Applicability?</a:t>
            </a:r>
          </a:p>
          <a:p>
            <a:endParaRPr lang="en-US" dirty="0"/>
          </a:p>
          <a:p>
            <a:pPr marL="285750" indent="-285750">
              <a:buFont typeface="Wingdings" panose="05000000000000000000" pitchFamily="2" charset="2"/>
              <a:buChar char="Ø"/>
            </a:pPr>
            <a:r>
              <a:rPr lang="en-US" dirty="0"/>
              <a:t>Whether for FY17-18 turnover for full financial year to be considered or only for 9 months period turnover is relevant?</a:t>
            </a:r>
          </a:p>
          <a:p>
            <a:pPr marL="285750" indent="-285750">
              <a:buFont typeface="Wingdings" panose="05000000000000000000" pitchFamily="2" charset="2"/>
              <a:buChar char="Ø"/>
            </a:pPr>
            <a:endParaRPr lang="en-US" dirty="0"/>
          </a:p>
          <a:p>
            <a:pPr marL="285750" indent="-285750">
              <a:buFont typeface="Wingdings" panose="05000000000000000000" pitchFamily="2" charset="2"/>
              <a:buChar char="Ø"/>
            </a:pPr>
            <a:r>
              <a:rPr lang="en-US" dirty="0"/>
              <a:t>Whether nil rated and exempted supplies should be considered to calculate total turnover for determining threshold limit?</a:t>
            </a:r>
          </a:p>
          <a:p>
            <a:pPr marL="285750" indent="-285750">
              <a:buFont typeface="Wingdings" panose="05000000000000000000" pitchFamily="2" charset="2"/>
              <a:buChar char="Ø"/>
            </a:pPr>
            <a:endParaRPr lang="en-US" dirty="0"/>
          </a:p>
          <a:p>
            <a:pPr marL="285750" indent="-285750">
              <a:buFont typeface="Wingdings" panose="05000000000000000000" pitchFamily="2" charset="2"/>
              <a:buChar char="Ø"/>
            </a:pPr>
            <a:r>
              <a:rPr lang="en-US" dirty="0"/>
              <a:t>Supplies for which no consideration received- Whether forms part of turnover for determining threshold limit?</a:t>
            </a:r>
          </a:p>
          <a:p>
            <a:pPr marL="285750" indent="-285750">
              <a:buFont typeface="Wingdings" panose="05000000000000000000" pitchFamily="2" charset="2"/>
              <a:buChar char="Ø"/>
            </a:pPr>
            <a:endParaRPr lang="en-US" dirty="0"/>
          </a:p>
          <a:p>
            <a:pPr marL="285750" indent="-285750">
              <a:buFont typeface="Wingdings" panose="05000000000000000000" pitchFamily="2" charset="2"/>
              <a:buChar char="Ø"/>
            </a:pPr>
            <a:r>
              <a:rPr lang="en-US" dirty="0"/>
              <a:t> In case of proprietorship concern whether incomes appearing in personal P&amp;L A/C should be considered for determining threshold limit?</a:t>
            </a:r>
          </a:p>
          <a:p>
            <a:pPr marL="285750" indent="-285750">
              <a:buFont typeface="Wingdings" panose="05000000000000000000" pitchFamily="2" charset="2"/>
              <a:buChar char="Ø"/>
            </a:pPr>
            <a:endParaRPr lang="en-US" dirty="0"/>
          </a:p>
          <a:p>
            <a:pPr marL="285750" indent="-285750">
              <a:buFont typeface="Wingdings" panose="05000000000000000000" pitchFamily="2" charset="2"/>
              <a:buChar char="Ø"/>
            </a:pPr>
            <a:r>
              <a:rPr lang="en-US" dirty="0"/>
              <a:t>Other Factors having impact to determine turnover to examine GST Audit Applicability.</a:t>
            </a:r>
          </a:p>
          <a:p>
            <a:endParaRPr lang="en-US" dirty="0"/>
          </a:p>
        </p:txBody>
      </p:sp>
    </p:spTree>
    <p:extLst>
      <p:ext uri="{BB962C8B-B14F-4D97-AF65-F5344CB8AC3E}">
        <p14:creationId xmlns:p14="http://schemas.microsoft.com/office/powerpoint/2010/main" xmlns="" val="41035716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7371" y="215610"/>
            <a:ext cx="6885031" cy="584775"/>
          </a:xfrm>
          <a:prstGeom prst="rect">
            <a:avLst/>
          </a:prstGeom>
          <a:noFill/>
        </p:spPr>
        <p:txBody>
          <a:bodyPr wrap="square" rtlCol="0">
            <a:spAutoFit/>
          </a:bodyPr>
          <a:lstStyle/>
          <a:p>
            <a:r>
              <a:rPr lang="en-US" sz="3200" b="1" dirty="0">
                <a:solidFill>
                  <a:srgbClr val="00B050"/>
                </a:solidFill>
                <a:latin typeface="Candara" panose="020E0502030303020204" pitchFamily="34" charset="0"/>
              </a:rPr>
              <a:t>Outward Supply An Analysis</a:t>
            </a:r>
          </a:p>
        </p:txBody>
      </p:sp>
      <p:sp>
        <p:nvSpPr>
          <p:cNvPr id="2" name="TextBox 1">
            <a:extLst>
              <a:ext uri="{FF2B5EF4-FFF2-40B4-BE49-F238E27FC236}">
                <a16:creationId xmlns:a16="http://schemas.microsoft.com/office/drawing/2014/main" xmlns="" id="{1B53DF4C-19A9-4EBD-94B9-C648C622A6DC}"/>
              </a:ext>
            </a:extLst>
          </p:cNvPr>
          <p:cNvSpPr txBox="1"/>
          <p:nvPr/>
        </p:nvSpPr>
        <p:spPr>
          <a:xfrm>
            <a:off x="355048" y="1082261"/>
            <a:ext cx="8600661" cy="369332"/>
          </a:xfrm>
          <a:prstGeom prst="rect">
            <a:avLst/>
          </a:prstGeom>
          <a:noFill/>
        </p:spPr>
        <p:txBody>
          <a:bodyPr wrap="square" rtlCol="0">
            <a:spAutoFit/>
          </a:bodyPr>
          <a:lstStyle/>
          <a:p>
            <a:r>
              <a:rPr lang="en-US" dirty="0"/>
              <a:t>Case Studies – determination of turnover for GST Audit</a:t>
            </a:r>
          </a:p>
        </p:txBody>
      </p:sp>
      <p:graphicFrame>
        <p:nvGraphicFramePr>
          <p:cNvPr id="3" name="Table 2">
            <a:extLst>
              <a:ext uri="{FF2B5EF4-FFF2-40B4-BE49-F238E27FC236}">
                <a16:creationId xmlns:a16="http://schemas.microsoft.com/office/drawing/2014/main" xmlns="" id="{3C6F21F7-2F14-467F-904F-EAF068B2479F}"/>
              </a:ext>
            </a:extLst>
          </p:cNvPr>
          <p:cNvGraphicFramePr>
            <a:graphicFrameLocks noGrp="1"/>
          </p:cNvGraphicFramePr>
          <p:nvPr>
            <p:extLst>
              <p:ext uri="{D42A27DB-BD31-4B8C-83A1-F6EECF244321}">
                <p14:modId xmlns:p14="http://schemas.microsoft.com/office/powerpoint/2010/main" xmlns="" val="2617805625"/>
              </p:ext>
            </p:extLst>
          </p:nvPr>
        </p:nvGraphicFramePr>
        <p:xfrm>
          <a:off x="371091" y="1451592"/>
          <a:ext cx="8433903" cy="4513339"/>
        </p:xfrm>
        <a:graphic>
          <a:graphicData uri="http://schemas.openxmlformats.org/drawingml/2006/table">
            <a:tbl>
              <a:tblPr firstRow="1" bandRow="1">
                <a:tableStyleId>{5C22544A-7EE6-4342-B048-85BDC9FD1C3A}</a:tableStyleId>
              </a:tblPr>
              <a:tblGrid>
                <a:gridCol w="2811301">
                  <a:extLst>
                    <a:ext uri="{9D8B030D-6E8A-4147-A177-3AD203B41FA5}">
                      <a16:colId xmlns:a16="http://schemas.microsoft.com/office/drawing/2014/main" xmlns="" val="827730942"/>
                    </a:ext>
                  </a:extLst>
                </a:gridCol>
                <a:gridCol w="2811301">
                  <a:extLst>
                    <a:ext uri="{9D8B030D-6E8A-4147-A177-3AD203B41FA5}">
                      <a16:colId xmlns:a16="http://schemas.microsoft.com/office/drawing/2014/main" xmlns="" val="254626772"/>
                    </a:ext>
                  </a:extLst>
                </a:gridCol>
                <a:gridCol w="2811301">
                  <a:extLst>
                    <a:ext uri="{9D8B030D-6E8A-4147-A177-3AD203B41FA5}">
                      <a16:colId xmlns:a16="http://schemas.microsoft.com/office/drawing/2014/main" xmlns="" val="658352781"/>
                    </a:ext>
                  </a:extLst>
                </a:gridCol>
              </a:tblGrid>
              <a:tr h="673992">
                <a:tc>
                  <a:txBody>
                    <a:bodyPr/>
                    <a:lstStyle/>
                    <a:p>
                      <a:r>
                        <a:rPr lang="en-US" sz="1600" dirty="0"/>
                        <a:t>Nature of Income/ Receipt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Taxability under GST Law</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Whether part of turnover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957812062"/>
                  </a:ext>
                </a:extLst>
              </a:tr>
              <a:tr h="884843">
                <a:tc>
                  <a:txBody>
                    <a:bodyPr/>
                    <a:lstStyle/>
                    <a:p>
                      <a:r>
                        <a:rPr lang="en-US" sz="1600" kern="1200" dirty="0">
                          <a:solidFill>
                            <a:schemeClr val="dk1"/>
                          </a:solidFill>
                          <a:latin typeface="+mn-lt"/>
                          <a:ea typeface="+mn-ea"/>
                          <a:cs typeface="+mn-cs"/>
                        </a:rPr>
                        <a:t>Interest on Delayed payment from Customer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Taxable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Yes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885511323"/>
                  </a:ext>
                </a:extLst>
              </a:tr>
              <a:tr h="552511">
                <a:tc>
                  <a:txBody>
                    <a:bodyPr/>
                    <a:lstStyle/>
                    <a:p>
                      <a:r>
                        <a:rPr lang="en-US" sz="1600" dirty="0"/>
                        <a:t>Other Interest Income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Nil Rated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Yes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966076467"/>
                  </a:ext>
                </a:extLst>
              </a:tr>
              <a:tr h="526000">
                <a:tc>
                  <a:txBody>
                    <a:bodyPr/>
                    <a:lstStyle/>
                    <a:p>
                      <a:r>
                        <a:rPr lang="en-US" sz="1600" dirty="0"/>
                        <a:t>Dividend Income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Nil Rated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Yes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2376259685"/>
                  </a:ext>
                </a:extLst>
              </a:tr>
              <a:tr h="473913">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600" dirty="0"/>
                        <a:t>Profit on Sale of Land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No Supply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No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336319211"/>
                  </a:ext>
                </a:extLst>
              </a:tr>
              <a:tr h="519047">
                <a:tc>
                  <a:txBody>
                    <a:bodyPr/>
                    <a:lstStyle/>
                    <a:p>
                      <a:r>
                        <a:rPr lang="en-US" sz="1600" dirty="0">
                          <a:solidFill>
                            <a:schemeClr val="tx1"/>
                          </a:solidFill>
                        </a:rPr>
                        <a:t>Supplies provided and received outside India (Out and Out Supplies)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No Supply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No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847582508"/>
                  </a:ext>
                </a:extLst>
              </a:tr>
              <a:tr h="556230">
                <a:tc>
                  <a:txBody>
                    <a:bodyPr/>
                    <a:lstStyle/>
                    <a:p>
                      <a:r>
                        <a:rPr lang="en-US" sz="1600" dirty="0">
                          <a:solidFill>
                            <a:schemeClr val="tx1"/>
                          </a:solidFill>
                        </a:rPr>
                        <a:t>Transaction which are neither supply of Goods or Services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600" dirty="0"/>
                        <a:t>No  Supply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No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4273303084"/>
                  </a:ext>
                </a:extLst>
              </a:tr>
            </a:tbl>
          </a:graphicData>
        </a:graphic>
      </p:graphicFrame>
    </p:spTree>
    <p:extLst>
      <p:ext uri="{BB962C8B-B14F-4D97-AF65-F5344CB8AC3E}">
        <p14:creationId xmlns:p14="http://schemas.microsoft.com/office/powerpoint/2010/main" xmlns="" val="28551348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7371" y="215610"/>
            <a:ext cx="6885031" cy="584775"/>
          </a:xfrm>
          <a:prstGeom prst="rect">
            <a:avLst/>
          </a:prstGeom>
          <a:noFill/>
        </p:spPr>
        <p:txBody>
          <a:bodyPr wrap="square" rtlCol="0">
            <a:spAutoFit/>
          </a:bodyPr>
          <a:lstStyle/>
          <a:p>
            <a:r>
              <a:rPr lang="en-US" sz="3200" b="1" dirty="0">
                <a:solidFill>
                  <a:srgbClr val="00B050"/>
                </a:solidFill>
                <a:latin typeface="Candara" panose="020E0502030303020204" pitchFamily="34" charset="0"/>
              </a:rPr>
              <a:t>Outward Supply An Analysis</a:t>
            </a:r>
          </a:p>
        </p:txBody>
      </p:sp>
      <p:graphicFrame>
        <p:nvGraphicFramePr>
          <p:cNvPr id="3" name="Table 2">
            <a:extLst>
              <a:ext uri="{FF2B5EF4-FFF2-40B4-BE49-F238E27FC236}">
                <a16:creationId xmlns:a16="http://schemas.microsoft.com/office/drawing/2014/main" xmlns="" id="{3C6F21F7-2F14-467F-904F-EAF068B2479F}"/>
              </a:ext>
            </a:extLst>
          </p:cNvPr>
          <p:cNvGraphicFramePr>
            <a:graphicFrameLocks noGrp="1"/>
          </p:cNvGraphicFramePr>
          <p:nvPr>
            <p:extLst>
              <p:ext uri="{D42A27DB-BD31-4B8C-83A1-F6EECF244321}">
                <p14:modId xmlns:p14="http://schemas.microsoft.com/office/powerpoint/2010/main" xmlns="" val="998273748"/>
              </p:ext>
            </p:extLst>
          </p:nvPr>
        </p:nvGraphicFramePr>
        <p:xfrm>
          <a:off x="257894" y="1557132"/>
          <a:ext cx="8713857" cy="4468407"/>
        </p:xfrm>
        <a:graphic>
          <a:graphicData uri="http://schemas.openxmlformats.org/drawingml/2006/table">
            <a:tbl>
              <a:tblPr firstRow="1" bandRow="1">
                <a:tableStyleId>{5C22544A-7EE6-4342-B048-85BDC9FD1C3A}</a:tableStyleId>
              </a:tblPr>
              <a:tblGrid>
                <a:gridCol w="2904619">
                  <a:extLst>
                    <a:ext uri="{9D8B030D-6E8A-4147-A177-3AD203B41FA5}">
                      <a16:colId xmlns:a16="http://schemas.microsoft.com/office/drawing/2014/main" xmlns="" val="827730942"/>
                    </a:ext>
                  </a:extLst>
                </a:gridCol>
                <a:gridCol w="2904619">
                  <a:extLst>
                    <a:ext uri="{9D8B030D-6E8A-4147-A177-3AD203B41FA5}">
                      <a16:colId xmlns:a16="http://schemas.microsoft.com/office/drawing/2014/main" xmlns="" val="254626772"/>
                    </a:ext>
                  </a:extLst>
                </a:gridCol>
                <a:gridCol w="2904619">
                  <a:extLst>
                    <a:ext uri="{9D8B030D-6E8A-4147-A177-3AD203B41FA5}">
                      <a16:colId xmlns:a16="http://schemas.microsoft.com/office/drawing/2014/main" xmlns="" val="658352781"/>
                    </a:ext>
                  </a:extLst>
                </a:gridCol>
              </a:tblGrid>
              <a:tr h="727477">
                <a:tc>
                  <a:txBody>
                    <a:bodyPr/>
                    <a:lstStyle/>
                    <a:p>
                      <a:r>
                        <a:rPr lang="en-US" sz="1600" dirty="0"/>
                        <a:t>Nature of Income/ Receipt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Taxability Under GST Law</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Whether part of turnover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957812062"/>
                  </a:ext>
                </a:extLst>
              </a:tr>
              <a:tr h="536422">
                <a:tc>
                  <a:txBody>
                    <a:bodyPr/>
                    <a:lstStyle/>
                    <a:p>
                      <a:r>
                        <a:rPr lang="en-US" sz="1600" dirty="0"/>
                        <a:t>Commission Received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Taxable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Yes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885511323"/>
                  </a:ext>
                </a:extLst>
              </a:tr>
              <a:tr h="595387">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600" dirty="0"/>
                        <a:t>Directors Sitting Fees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RCM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600" dirty="0"/>
                        <a:t>No</a:t>
                      </a:r>
                    </a:p>
                    <a:p>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336319211"/>
                  </a:ext>
                </a:extLst>
              </a:tr>
              <a:tr h="595387">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600" dirty="0"/>
                        <a:t>Barter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Taxable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Yes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956540803"/>
                  </a:ext>
                </a:extLst>
              </a:tr>
              <a:tr h="595387">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600" dirty="0"/>
                        <a:t>Supply to related party or distinct person</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US"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Taxable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Yes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441320625"/>
                  </a:ext>
                </a:extLst>
              </a:tr>
              <a:tr h="595387">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600" dirty="0"/>
                        <a:t>Rent Income from Residential Property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Exempt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Yes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3719435978"/>
                  </a:ext>
                </a:extLst>
              </a:tr>
              <a:tr h="595387">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600" dirty="0"/>
                        <a:t>Taxes and </a:t>
                      </a:r>
                      <a:r>
                        <a:rPr lang="en-US" sz="1600" dirty="0" err="1"/>
                        <a:t>Cesses</a:t>
                      </a:r>
                      <a:r>
                        <a:rPr lang="en-US" sz="1600" dirty="0"/>
                        <a:t> under Goods and Service Tax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NA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No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4239452115"/>
                  </a:ext>
                </a:extLst>
              </a:tr>
            </a:tbl>
          </a:graphicData>
        </a:graphic>
      </p:graphicFrame>
      <p:sp>
        <p:nvSpPr>
          <p:cNvPr id="6" name="TextBox 5">
            <a:extLst>
              <a:ext uri="{FF2B5EF4-FFF2-40B4-BE49-F238E27FC236}">
                <a16:creationId xmlns:a16="http://schemas.microsoft.com/office/drawing/2014/main" xmlns="" id="{8385B543-D6BF-4007-AF4F-9D5F4BD01E0C}"/>
              </a:ext>
            </a:extLst>
          </p:cNvPr>
          <p:cNvSpPr txBox="1"/>
          <p:nvPr/>
        </p:nvSpPr>
        <p:spPr>
          <a:xfrm>
            <a:off x="355048" y="1069561"/>
            <a:ext cx="8600661" cy="369332"/>
          </a:xfrm>
          <a:prstGeom prst="rect">
            <a:avLst/>
          </a:prstGeom>
          <a:noFill/>
        </p:spPr>
        <p:txBody>
          <a:bodyPr wrap="square" rtlCol="0">
            <a:spAutoFit/>
          </a:bodyPr>
          <a:lstStyle/>
          <a:p>
            <a:r>
              <a:rPr lang="en-US" dirty="0"/>
              <a:t>Case Studies – determination of turnover for GST Audit</a:t>
            </a:r>
          </a:p>
        </p:txBody>
      </p:sp>
    </p:spTree>
    <p:extLst>
      <p:ext uri="{BB962C8B-B14F-4D97-AF65-F5344CB8AC3E}">
        <p14:creationId xmlns:p14="http://schemas.microsoft.com/office/powerpoint/2010/main" xmlns="" val="30194680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18483" y="2876947"/>
            <a:ext cx="5902036" cy="615553"/>
          </a:xfrm>
          <a:prstGeom prst="rect">
            <a:avLst/>
          </a:prstGeom>
          <a:noFill/>
        </p:spPr>
        <p:txBody>
          <a:bodyPr wrap="square" rtlCol="0">
            <a:spAutoFit/>
          </a:bodyPr>
          <a:lstStyle/>
          <a:p>
            <a:pPr algn="ctr"/>
            <a:r>
              <a:rPr lang="en-US" sz="3400" b="1" dirty="0">
                <a:solidFill>
                  <a:srgbClr val="00B050"/>
                </a:solidFill>
              </a:rPr>
              <a:t>Key Definitions</a:t>
            </a:r>
          </a:p>
        </p:txBody>
      </p:sp>
    </p:spTree>
    <p:extLst>
      <p:ext uri="{BB962C8B-B14F-4D97-AF65-F5344CB8AC3E}">
        <p14:creationId xmlns:p14="http://schemas.microsoft.com/office/powerpoint/2010/main" xmlns="" val="211471148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Theme1</Template>
  <TotalTime>2621</TotalTime>
  <Words>3510</Words>
  <Application>Microsoft Office PowerPoint</Application>
  <PresentationFormat>On-screen Show (4:3)</PresentationFormat>
  <Paragraphs>878</Paragraphs>
  <Slides>53</Slides>
  <Notes>0</Notes>
  <HiddenSlides>0</HiddenSlides>
  <MMClips>0</MMClips>
  <ScaleCrop>false</ScaleCrop>
  <HeadingPairs>
    <vt:vector size="4" baseType="variant">
      <vt:variant>
        <vt:lpstr>Theme</vt:lpstr>
      </vt:variant>
      <vt:variant>
        <vt:i4>1</vt:i4>
      </vt:variant>
      <vt:variant>
        <vt:lpstr>Slide Titles</vt:lpstr>
      </vt:variant>
      <vt:variant>
        <vt:i4>53</vt:i4>
      </vt:variant>
    </vt:vector>
  </HeadingPairs>
  <TitlesOfParts>
    <vt:vector size="54"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Rajesh Gupta</dc:creator>
  <cp:lastModifiedBy>COM-4</cp:lastModifiedBy>
  <cp:revision>419</cp:revision>
  <cp:lastPrinted>2019-06-15T09:11:19Z</cp:lastPrinted>
  <dcterms:created xsi:type="dcterms:W3CDTF">2016-09-13T07:36:52Z</dcterms:created>
  <dcterms:modified xsi:type="dcterms:W3CDTF">2019-06-15T10:43:14Z</dcterms:modified>
</cp:coreProperties>
</file>